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0"/>
  </p:notesMasterIdLst>
  <p:handoutMasterIdLst>
    <p:handoutMasterId r:id="rId71"/>
  </p:handoutMasterIdLst>
  <p:sldIdLst>
    <p:sldId id="256" r:id="rId2"/>
    <p:sldId id="257" r:id="rId3"/>
    <p:sldId id="258" r:id="rId4"/>
    <p:sldId id="271" r:id="rId5"/>
    <p:sldId id="352" r:id="rId6"/>
    <p:sldId id="336" r:id="rId7"/>
    <p:sldId id="337" r:id="rId8"/>
    <p:sldId id="281" r:id="rId9"/>
    <p:sldId id="361" r:id="rId10"/>
    <p:sldId id="362" r:id="rId11"/>
    <p:sldId id="363" r:id="rId12"/>
    <p:sldId id="364" r:id="rId13"/>
    <p:sldId id="353" r:id="rId14"/>
    <p:sldId id="354" r:id="rId15"/>
    <p:sldId id="370" r:id="rId16"/>
    <p:sldId id="366" r:id="rId17"/>
    <p:sldId id="368" r:id="rId18"/>
    <p:sldId id="369" r:id="rId19"/>
    <p:sldId id="355" r:id="rId20"/>
    <p:sldId id="356" r:id="rId21"/>
    <p:sldId id="367" r:id="rId22"/>
    <p:sldId id="298" r:id="rId23"/>
    <p:sldId id="273" r:id="rId24"/>
    <p:sldId id="299" r:id="rId25"/>
    <p:sldId id="275" r:id="rId26"/>
    <p:sldId id="300" r:id="rId27"/>
    <p:sldId id="334" r:id="rId28"/>
    <p:sldId id="276" r:id="rId29"/>
    <p:sldId id="335" r:id="rId30"/>
    <p:sldId id="302" r:id="rId31"/>
    <p:sldId id="351" r:id="rId32"/>
    <p:sldId id="301" r:id="rId33"/>
    <p:sldId id="342" r:id="rId34"/>
    <p:sldId id="332" r:id="rId35"/>
    <p:sldId id="333" r:id="rId36"/>
    <p:sldId id="371" r:id="rId37"/>
    <p:sldId id="359" r:id="rId38"/>
    <p:sldId id="289" r:id="rId39"/>
    <p:sldId id="338" r:id="rId40"/>
    <p:sldId id="339" r:id="rId41"/>
    <p:sldId id="350" r:id="rId42"/>
    <p:sldId id="349" r:id="rId43"/>
    <p:sldId id="340" r:id="rId44"/>
    <p:sldId id="360" r:id="rId45"/>
    <p:sldId id="365" r:id="rId46"/>
    <p:sldId id="293" r:id="rId47"/>
    <p:sldId id="267" r:id="rId48"/>
    <p:sldId id="266" r:id="rId49"/>
    <p:sldId id="290" r:id="rId50"/>
    <p:sldId id="303" r:id="rId51"/>
    <p:sldId id="304" r:id="rId52"/>
    <p:sldId id="307" r:id="rId53"/>
    <p:sldId id="311" r:id="rId54"/>
    <p:sldId id="312" r:id="rId55"/>
    <p:sldId id="313" r:id="rId56"/>
    <p:sldId id="314" r:id="rId57"/>
    <p:sldId id="315" r:id="rId58"/>
    <p:sldId id="316" r:id="rId59"/>
    <p:sldId id="317" r:id="rId60"/>
    <p:sldId id="319" r:id="rId61"/>
    <p:sldId id="320" r:id="rId62"/>
    <p:sldId id="321" r:id="rId63"/>
    <p:sldId id="322" r:id="rId64"/>
    <p:sldId id="323" r:id="rId65"/>
    <p:sldId id="331" r:id="rId66"/>
    <p:sldId id="328" r:id="rId67"/>
    <p:sldId id="329" r:id="rId68"/>
    <p:sldId id="330" r:id="rId69"/>
  </p:sldIdLst>
  <p:sldSz cx="9144000" cy="6858000" type="screen4x3"/>
  <p:notesSz cx="6858000" cy="9144000"/>
  <p:defaultText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clrMode="bw" hiddenSlides="1" frameSlides="1"/>
  <p:clrMru>
    <a:srgbClr val="00BFD6"/>
    <a:srgbClr val="DF3C06"/>
    <a:srgbClr val="0D76BD"/>
    <a:srgbClr val="11619B"/>
    <a:srgbClr val="0745AB"/>
    <a:srgbClr val="E753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4" autoAdjust="0"/>
    <p:restoredTop sz="95250" autoAdjust="0"/>
  </p:normalViewPr>
  <p:slideViewPr>
    <p:cSldViewPr snapToGrid="0">
      <p:cViewPr varScale="1">
        <p:scale>
          <a:sx n="83" d="100"/>
          <a:sy n="83" d="100"/>
        </p:scale>
        <p:origin x="1478" y="77"/>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 Type="http://schemas.openxmlformats.org/officeDocument/2006/relationships/slide" Target="slides/slide6.xml"/><Relationship Id="rId71"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notesMaster" Target="notesMasters/notesMaster1.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tshållare för sidhuvud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sv-SE"/>
          </a:p>
        </p:txBody>
      </p:sp>
      <p:sp>
        <p:nvSpPr>
          <p:cNvPr id="3" name="Platshållare för datum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28C9E6A-8247-8748-86D3-0BCEF659328A}" type="datetimeFigureOut">
              <a:rPr lang="sv-SE" smtClean="0"/>
              <a:t>2022-02-09</a:t>
            </a:fld>
            <a:endParaRPr lang="sv-SE"/>
          </a:p>
        </p:txBody>
      </p:sp>
      <p:sp>
        <p:nvSpPr>
          <p:cNvPr id="4" name="Platshållare för sidfot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sv-SE"/>
          </a:p>
        </p:txBody>
      </p:sp>
      <p:sp>
        <p:nvSpPr>
          <p:cNvPr id="5" name="Platshållare för bildnumm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B64A03E-D1DE-204E-8145-E02637B2AA1D}" type="slidenum">
              <a:rPr lang="sv-SE" smtClean="0"/>
              <a:t>‹#›</a:t>
            </a:fld>
            <a:endParaRPr lang="sv-SE"/>
          </a:p>
        </p:txBody>
      </p:sp>
    </p:spTree>
    <p:extLst>
      <p:ext uri="{BB962C8B-B14F-4D97-AF65-F5344CB8AC3E}">
        <p14:creationId xmlns:p14="http://schemas.microsoft.com/office/powerpoint/2010/main" val="407161001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tshållare för sidhuvud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sv-SE"/>
          </a:p>
        </p:txBody>
      </p:sp>
      <p:sp>
        <p:nvSpPr>
          <p:cNvPr id="3" name="Platshållare fö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2F89CD7-9FE5-429F-B9E0-AA1946CCC9BD}" type="datetimeFigureOut">
              <a:rPr lang="sv-SE" smtClean="0"/>
              <a:t>2022-02-09</a:t>
            </a:fld>
            <a:endParaRPr lang="sv-SE"/>
          </a:p>
        </p:txBody>
      </p:sp>
      <p:sp>
        <p:nvSpPr>
          <p:cNvPr id="4" name="Platshållare för bildobjekt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sv-SE"/>
          </a:p>
        </p:txBody>
      </p:sp>
      <p:sp>
        <p:nvSpPr>
          <p:cNvPr id="5" name="Platshållare för anteckninga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sv-SE" smtClean="0"/>
              <a:t>Klicka här för att ändra format på bakgrundstexten</a:t>
            </a:r>
          </a:p>
          <a:p>
            <a:pPr lvl="1"/>
            <a:r>
              <a:rPr lang="sv-SE" smtClean="0"/>
              <a:t>Nivå två</a:t>
            </a:r>
          </a:p>
          <a:p>
            <a:pPr lvl="2"/>
            <a:r>
              <a:rPr lang="sv-SE" smtClean="0"/>
              <a:t>Nivå tre</a:t>
            </a:r>
          </a:p>
          <a:p>
            <a:pPr lvl="3"/>
            <a:r>
              <a:rPr lang="sv-SE" smtClean="0"/>
              <a:t>Nivå fyra</a:t>
            </a:r>
          </a:p>
          <a:p>
            <a:pPr lvl="4"/>
            <a:r>
              <a:rPr lang="sv-SE" smtClean="0"/>
              <a:t>Nivå fem</a:t>
            </a:r>
            <a:endParaRPr lang="sv-SE"/>
          </a:p>
        </p:txBody>
      </p:sp>
      <p:sp>
        <p:nvSpPr>
          <p:cNvPr id="6" name="Platshållare för sidfo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sv-SE"/>
          </a:p>
        </p:txBody>
      </p:sp>
      <p:sp>
        <p:nvSpPr>
          <p:cNvPr id="7" name="Platshållare för bild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C7C2188-90C9-4DE2-9CC5-BA3A554B7687}" type="slidenum">
              <a:rPr lang="sv-SE" smtClean="0"/>
              <a:t>‹#›</a:t>
            </a:fld>
            <a:endParaRPr lang="sv-SE"/>
          </a:p>
        </p:txBody>
      </p:sp>
    </p:spTree>
    <p:extLst>
      <p:ext uri="{BB962C8B-B14F-4D97-AF65-F5344CB8AC3E}">
        <p14:creationId xmlns:p14="http://schemas.microsoft.com/office/powerpoint/2010/main" val="15243890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endParaRPr lang="sv-SE" dirty="0"/>
          </a:p>
        </p:txBody>
      </p:sp>
      <p:sp>
        <p:nvSpPr>
          <p:cNvPr id="4" name="Platshållare för bildnummer 3"/>
          <p:cNvSpPr>
            <a:spLocks noGrp="1"/>
          </p:cNvSpPr>
          <p:nvPr>
            <p:ph type="sldNum" sz="quarter" idx="10"/>
          </p:nvPr>
        </p:nvSpPr>
        <p:spPr/>
        <p:txBody>
          <a:bodyPr/>
          <a:lstStyle/>
          <a:p>
            <a:fld id="{9C7C2188-90C9-4DE2-9CC5-BA3A554B7687}" type="slidenum">
              <a:rPr lang="sv-SE" smtClean="0"/>
              <a:t>2</a:t>
            </a:fld>
            <a:endParaRPr lang="sv-SE"/>
          </a:p>
        </p:txBody>
      </p:sp>
    </p:spTree>
    <p:extLst>
      <p:ext uri="{BB962C8B-B14F-4D97-AF65-F5344CB8AC3E}">
        <p14:creationId xmlns:p14="http://schemas.microsoft.com/office/powerpoint/2010/main" val="34113468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Platshållare för bildobjekt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4035" name="Platshållare för anteckninga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sv-SE" altLang="sv-SE" smtClean="0"/>
          </a:p>
        </p:txBody>
      </p:sp>
      <p:sp>
        <p:nvSpPr>
          <p:cNvPr id="4" name="Platshållare för bildnummer 3"/>
          <p:cNvSpPr>
            <a:spLocks noGrp="1"/>
          </p:cNvSpPr>
          <p:nvPr>
            <p:ph type="sldNum" sz="quarter" idx="5"/>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C294AF8D-8CF7-4AB8-829A-C58E5F014F63}" type="slidenum">
              <a:rPr lang="sv-SE" altLang="sv-SE">
                <a:latin typeface="Calibri" panose="020F0502020204030204" pitchFamily="34" charset="0"/>
              </a:rPr>
              <a:pPr eaLnBrk="1" hangingPunct="1"/>
              <a:t>59</a:t>
            </a:fld>
            <a:endParaRPr lang="sv-SE" altLang="sv-SE">
              <a:latin typeface="Calibri" panose="020F0502020204030204" pitchFamily="34" charset="0"/>
            </a:endParaRPr>
          </a:p>
        </p:txBody>
      </p:sp>
    </p:spTree>
    <p:extLst>
      <p:ext uri="{BB962C8B-B14F-4D97-AF65-F5344CB8AC3E}">
        <p14:creationId xmlns:p14="http://schemas.microsoft.com/office/powerpoint/2010/main" val="32706111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Platshållare för bildobjekt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6083" name="Platshållare för anteckninga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sv-SE" altLang="sv-SE" smtClean="0"/>
          </a:p>
        </p:txBody>
      </p:sp>
      <p:sp>
        <p:nvSpPr>
          <p:cNvPr id="4" name="Platshållare för bildnummer 3"/>
          <p:cNvSpPr>
            <a:spLocks noGrp="1"/>
          </p:cNvSpPr>
          <p:nvPr>
            <p:ph type="sldNum" sz="quarter" idx="5"/>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7080306A-FC28-4429-A2E5-40238D6E9356}" type="slidenum">
              <a:rPr lang="sv-SE" altLang="sv-SE">
                <a:latin typeface="Calibri" panose="020F0502020204030204" pitchFamily="34" charset="0"/>
              </a:rPr>
              <a:pPr eaLnBrk="1" hangingPunct="1"/>
              <a:t>60</a:t>
            </a:fld>
            <a:endParaRPr lang="sv-SE" altLang="sv-SE">
              <a:latin typeface="Calibri" panose="020F0502020204030204" pitchFamily="34" charset="0"/>
            </a:endParaRPr>
          </a:p>
        </p:txBody>
      </p:sp>
    </p:spTree>
    <p:extLst>
      <p:ext uri="{BB962C8B-B14F-4D97-AF65-F5344CB8AC3E}">
        <p14:creationId xmlns:p14="http://schemas.microsoft.com/office/powerpoint/2010/main" val="41307896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Platshållare för bildobjekt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107" name="Platshållare för anteckninga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sv-SE" altLang="sv-SE" smtClean="0"/>
          </a:p>
        </p:txBody>
      </p:sp>
      <p:sp>
        <p:nvSpPr>
          <p:cNvPr id="4" name="Platshållare för bildnummer 3"/>
          <p:cNvSpPr>
            <a:spLocks noGrp="1"/>
          </p:cNvSpPr>
          <p:nvPr>
            <p:ph type="sldNum" sz="quarter" idx="5"/>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AFB1DC49-614D-4ABF-9962-5E97C69AA2C5}" type="slidenum">
              <a:rPr lang="sv-SE" altLang="sv-SE">
                <a:latin typeface="Calibri" panose="020F0502020204030204" pitchFamily="34" charset="0"/>
              </a:rPr>
              <a:pPr eaLnBrk="1" hangingPunct="1"/>
              <a:t>61</a:t>
            </a:fld>
            <a:endParaRPr lang="sv-SE" altLang="sv-SE">
              <a:latin typeface="Calibri" panose="020F0502020204030204" pitchFamily="34" charset="0"/>
            </a:endParaRPr>
          </a:p>
        </p:txBody>
      </p:sp>
    </p:spTree>
    <p:extLst>
      <p:ext uri="{BB962C8B-B14F-4D97-AF65-F5344CB8AC3E}">
        <p14:creationId xmlns:p14="http://schemas.microsoft.com/office/powerpoint/2010/main" val="11925697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Platshållare för bildobjekt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131" name="Platshållare för anteckninga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sv-SE" altLang="sv-SE" smtClean="0"/>
          </a:p>
        </p:txBody>
      </p:sp>
      <p:sp>
        <p:nvSpPr>
          <p:cNvPr id="4" name="Platshållare för bildnummer 3"/>
          <p:cNvSpPr>
            <a:spLocks noGrp="1"/>
          </p:cNvSpPr>
          <p:nvPr>
            <p:ph type="sldNum" sz="quarter" idx="5"/>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325326D8-2423-4A3E-AC62-79511571313E}" type="slidenum">
              <a:rPr lang="sv-SE" altLang="sv-SE">
                <a:latin typeface="Calibri" panose="020F0502020204030204" pitchFamily="34" charset="0"/>
              </a:rPr>
              <a:pPr eaLnBrk="1" hangingPunct="1"/>
              <a:t>62</a:t>
            </a:fld>
            <a:endParaRPr lang="sv-SE" altLang="sv-SE">
              <a:latin typeface="Calibri" panose="020F0502020204030204" pitchFamily="34" charset="0"/>
            </a:endParaRPr>
          </a:p>
        </p:txBody>
      </p:sp>
    </p:spTree>
    <p:extLst>
      <p:ext uri="{BB962C8B-B14F-4D97-AF65-F5344CB8AC3E}">
        <p14:creationId xmlns:p14="http://schemas.microsoft.com/office/powerpoint/2010/main" val="24324926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Platshållare för bildobjekt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9155" name="Platshållare för anteckninga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sv-SE" altLang="sv-SE" smtClean="0"/>
          </a:p>
        </p:txBody>
      </p:sp>
      <p:sp>
        <p:nvSpPr>
          <p:cNvPr id="4" name="Platshållare för bildnummer 3"/>
          <p:cNvSpPr>
            <a:spLocks noGrp="1"/>
          </p:cNvSpPr>
          <p:nvPr>
            <p:ph type="sldNum" sz="quarter" idx="5"/>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A9956D06-F436-4DB8-B8D3-EE031D8C44D6}" type="slidenum">
              <a:rPr lang="sv-SE" altLang="sv-SE">
                <a:latin typeface="Calibri" panose="020F0502020204030204" pitchFamily="34" charset="0"/>
              </a:rPr>
              <a:pPr eaLnBrk="1" hangingPunct="1"/>
              <a:t>63</a:t>
            </a:fld>
            <a:endParaRPr lang="sv-SE" altLang="sv-SE">
              <a:latin typeface="Calibri" panose="020F0502020204030204" pitchFamily="34" charset="0"/>
            </a:endParaRPr>
          </a:p>
        </p:txBody>
      </p:sp>
    </p:spTree>
    <p:extLst>
      <p:ext uri="{BB962C8B-B14F-4D97-AF65-F5344CB8AC3E}">
        <p14:creationId xmlns:p14="http://schemas.microsoft.com/office/powerpoint/2010/main" val="14817474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Platshållare för bildobjekt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0179" name="Platshållare för anteckninga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sv-SE" altLang="sv-SE" smtClean="0"/>
          </a:p>
        </p:txBody>
      </p:sp>
      <p:sp>
        <p:nvSpPr>
          <p:cNvPr id="4" name="Platshållare för bildnummer 3"/>
          <p:cNvSpPr>
            <a:spLocks noGrp="1"/>
          </p:cNvSpPr>
          <p:nvPr>
            <p:ph type="sldNum" sz="quarter" idx="5"/>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319D1B98-AB8B-4FEB-8416-C9D99A2C8253}" type="slidenum">
              <a:rPr lang="sv-SE" altLang="sv-SE">
                <a:latin typeface="Calibri" panose="020F0502020204030204" pitchFamily="34" charset="0"/>
              </a:rPr>
              <a:pPr eaLnBrk="1" hangingPunct="1"/>
              <a:t>64</a:t>
            </a:fld>
            <a:endParaRPr lang="sv-SE" altLang="sv-SE">
              <a:latin typeface="Calibri" panose="020F0502020204030204" pitchFamily="34" charset="0"/>
            </a:endParaRPr>
          </a:p>
        </p:txBody>
      </p:sp>
    </p:spTree>
    <p:extLst>
      <p:ext uri="{BB962C8B-B14F-4D97-AF65-F5344CB8AC3E}">
        <p14:creationId xmlns:p14="http://schemas.microsoft.com/office/powerpoint/2010/main" val="41850658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Platshållare för bildobjekt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0179" name="Platshållare för anteckninga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sv-SE" altLang="sv-SE" smtClean="0"/>
          </a:p>
        </p:txBody>
      </p:sp>
      <p:sp>
        <p:nvSpPr>
          <p:cNvPr id="4" name="Platshållare för bildnummer 3"/>
          <p:cNvSpPr>
            <a:spLocks noGrp="1"/>
          </p:cNvSpPr>
          <p:nvPr>
            <p:ph type="sldNum" sz="quarter" idx="5"/>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319D1B98-AB8B-4FEB-8416-C9D99A2C8253}" type="slidenum">
              <a:rPr lang="sv-SE" altLang="sv-SE">
                <a:latin typeface="Calibri" panose="020F0502020204030204" pitchFamily="34" charset="0"/>
              </a:rPr>
              <a:pPr eaLnBrk="1" hangingPunct="1"/>
              <a:t>65</a:t>
            </a:fld>
            <a:endParaRPr lang="sv-SE" altLang="sv-SE">
              <a:latin typeface="Calibri" panose="020F0502020204030204" pitchFamily="34" charset="0"/>
            </a:endParaRPr>
          </a:p>
        </p:txBody>
      </p:sp>
    </p:spTree>
    <p:extLst>
      <p:ext uri="{BB962C8B-B14F-4D97-AF65-F5344CB8AC3E}">
        <p14:creationId xmlns:p14="http://schemas.microsoft.com/office/powerpoint/2010/main" val="15763363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Platshållare för bildobjekt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5299" name="Platshållare för anteckninga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sv-SE" altLang="sv-SE" smtClean="0"/>
          </a:p>
        </p:txBody>
      </p:sp>
      <p:sp>
        <p:nvSpPr>
          <p:cNvPr id="4" name="Platshållare för bildnummer 3"/>
          <p:cNvSpPr>
            <a:spLocks noGrp="1"/>
          </p:cNvSpPr>
          <p:nvPr>
            <p:ph type="sldNum" sz="quarter" idx="5"/>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B9DC2445-E68C-41E8-BDE4-E2A23C540F95}" type="slidenum">
              <a:rPr lang="sv-SE" altLang="sv-SE">
                <a:latin typeface="Calibri" panose="020F0502020204030204" pitchFamily="34" charset="0"/>
              </a:rPr>
              <a:pPr eaLnBrk="1" hangingPunct="1"/>
              <a:t>66</a:t>
            </a:fld>
            <a:endParaRPr lang="sv-SE" altLang="sv-SE">
              <a:latin typeface="Calibri" panose="020F0502020204030204" pitchFamily="34" charset="0"/>
            </a:endParaRPr>
          </a:p>
        </p:txBody>
      </p:sp>
    </p:spTree>
    <p:extLst>
      <p:ext uri="{BB962C8B-B14F-4D97-AF65-F5344CB8AC3E}">
        <p14:creationId xmlns:p14="http://schemas.microsoft.com/office/powerpoint/2010/main" val="15638448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Platshållare för bildobjekt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6867" name="Platshållare för anteckninga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sv-SE" altLang="sv-SE" smtClean="0"/>
          </a:p>
        </p:txBody>
      </p:sp>
      <p:sp>
        <p:nvSpPr>
          <p:cNvPr id="4" name="Platshållare för bildnummer 3"/>
          <p:cNvSpPr>
            <a:spLocks noGrp="1"/>
          </p:cNvSpPr>
          <p:nvPr>
            <p:ph type="sldNum" sz="quarter" idx="5"/>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A73FCC52-CBB8-4432-AE4E-6E70F7301A38}" type="slidenum">
              <a:rPr lang="sv-SE" altLang="sv-SE">
                <a:latin typeface="Calibri" panose="020F0502020204030204" pitchFamily="34" charset="0"/>
              </a:rPr>
              <a:pPr eaLnBrk="1" hangingPunct="1"/>
              <a:t>68</a:t>
            </a:fld>
            <a:endParaRPr lang="sv-SE" altLang="sv-SE">
              <a:latin typeface="Calibri" panose="020F0502020204030204" pitchFamily="34" charset="0"/>
            </a:endParaRPr>
          </a:p>
        </p:txBody>
      </p:sp>
    </p:spTree>
    <p:extLst>
      <p:ext uri="{BB962C8B-B14F-4D97-AF65-F5344CB8AC3E}">
        <p14:creationId xmlns:p14="http://schemas.microsoft.com/office/powerpoint/2010/main" val="23207265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endParaRPr lang="sv-SE" dirty="0"/>
          </a:p>
        </p:txBody>
      </p:sp>
      <p:sp>
        <p:nvSpPr>
          <p:cNvPr id="4" name="Platshållare för bildnummer 3"/>
          <p:cNvSpPr>
            <a:spLocks noGrp="1"/>
          </p:cNvSpPr>
          <p:nvPr>
            <p:ph type="sldNum" sz="quarter" idx="10"/>
          </p:nvPr>
        </p:nvSpPr>
        <p:spPr/>
        <p:txBody>
          <a:bodyPr/>
          <a:lstStyle/>
          <a:p>
            <a:fld id="{9C7C2188-90C9-4DE2-9CC5-BA3A554B7687}" type="slidenum">
              <a:rPr lang="sv-SE" smtClean="0"/>
              <a:t>3</a:t>
            </a:fld>
            <a:endParaRPr lang="sv-SE"/>
          </a:p>
        </p:txBody>
      </p:sp>
    </p:spTree>
    <p:extLst>
      <p:ext uri="{BB962C8B-B14F-4D97-AF65-F5344CB8AC3E}">
        <p14:creationId xmlns:p14="http://schemas.microsoft.com/office/powerpoint/2010/main" val="24886256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Platshållare för bildobjekt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5843" name="Platshållare för anteckninga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sv-SE" altLang="sv-SE" smtClean="0"/>
          </a:p>
        </p:txBody>
      </p:sp>
      <p:sp>
        <p:nvSpPr>
          <p:cNvPr id="4" name="Platshållare för bildnummer 3"/>
          <p:cNvSpPr>
            <a:spLocks noGrp="1"/>
          </p:cNvSpPr>
          <p:nvPr>
            <p:ph type="sldNum" sz="quarter" idx="5"/>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03C9AF23-AB9C-415F-AC22-F77ADC282218}" type="slidenum">
              <a:rPr lang="sv-SE" altLang="sv-SE">
                <a:latin typeface="Calibri" panose="020F0502020204030204" pitchFamily="34" charset="0"/>
              </a:rPr>
              <a:pPr eaLnBrk="1" hangingPunct="1"/>
              <a:t>50</a:t>
            </a:fld>
            <a:endParaRPr lang="sv-SE" altLang="sv-SE">
              <a:latin typeface="Calibri" panose="020F0502020204030204" pitchFamily="34" charset="0"/>
            </a:endParaRPr>
          </a:p>
        </p:txBody>
      </p:sp>
    </p:spTree>
    <p:extLst>
      <p:ext uri="{BB962C8B-B14F-4D97-AF65-F5344CB8AC3E}">
        <p14:creationId xmlns:p14="http://schemas.microsoft.com/office/powerpoint/2010/main" val="36209071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Platshållare för bildobjekt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7891" name="Platshållare för anteckninga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sv-SE" altLang="sv-SE" smtClean="0"/>
          </a:p>
        </p:txBody>
      </p:sp>
      <p:sp>
        <p:nvSpPr>
          <p:cNvPr id="4" name="Platshållare för bildnummer 3"/>
          <p:cNvSpPr>
            <a:spLocks noGrp="1"/>
          </p:cNvSpPr>
          <p:nvPr>
            <p:ph type="sldNum" sz="quarter" idx="5"/>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143D733D-180C-4AEA-BAF1-F23EFCB6481C}" type="slidenum">
              <a:rPr lang="sv-SE" altLang="sv-SE">
                <a:latin typeface="Calibri" panose="020F0502020204030204" pitchFamily="34" charset="0"/>
              </a:rPr>
              <a:pPr eaLnBrk="1" hangingPunct="1"/>
              <a:t>53</a:t>
            </a:fld>
            <a:endParaRPr lang="sv-SE" altLang="sv-SE">
              <a:latin typeface="Calibri" panose="020F0502020204030204" pitchFamily="34" charset="0"/>
            </a:endParaRPr>
          </a:p>
        </p:txBody>
      </p:sp>
    </p:spTree>
    <p:extLst>
      <p:ext uri="{BB962C8B-B14F-4D97-AF65-F5344CB8AC3E}">
        <p14:creationId xmlns:p14="http://schemas.microsoft.com/office/powerpoint/2010/main" val="22628451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Platshållare för bildobjekt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Platshållare för anteckninga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sv-SE" altLang="sv-SE" smtClean="0"/>
          </a:p>
        </p:txBody>
      </p:sp>
      <p:sp>
        <p:nvSpPr>
          <p:cNvPr id="4" name="Platshållare för bildnummer 3"/>
          <p:cNvSpPr>
            <a:spLocks noGrp="1"/>
          </p:cNvSpPr>
          <p:nvPr>
            <p:ph type="sldNum" sz="quarter" idx="5"/>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711C1137-7B33-4106-BA0E-9E07822CDA15}" type="slidenum">
              <a:rPr lang="sv-SE" altLang="sv-SE">
                <a:latin typeface="Calibri" panose="020F0502020204030204" pitchFamily="34" charset="0"/>
              </a:rPr>
              <a:pPr eaLnBrk="1" hangingPunct="1"/>
              <a:t>54</a:t>
            </a:fld>
            <a:endParaRPr lang="sv-SE" altLang="sv-SE">
              <a:latin typeface="Calibri" panose="020F0502020204030204" pitchFamily="34" charset="0"/>
            </a:endParaRPr>
          </a:p>
        </p:txBody>
      </p:sp>
    </p:spTree>
    <p:extLst>
      <p:ext uri="{BB962C8B-B14F-4D97-AF65-F5344CB8AC3E}">
        <p14:creationId xmlns:p14="http://schemas.microsoft.com/office/powerpoint/2010/main" val="24150190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Platshållare för bildobjekt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9939" name="Platshållare för anteckninga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sv-SE" altLang="sv-SE" smtClean="0"/>
          </a:p>
        </p:txBody>
      </p:sp>
      <p:sp>
        <p:nvSpPr>
          <p:cNvPr id="4" name="Platshållare för bildnummer 3"/>
          <p:cNvSpPr>
            <a:spLocks noGrp="1"/>
          </p:cNvSpPr>
          <p:nvPr>
            <p:ph type="sldNum" sz="quarter" idx="5"/>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521700A8-E8A7-49B8-9948-C866AA2ED173}" type="slidenum">
              <a:rPr lang="sv-SE" altLang="sv-SE">
                <a:latin typeface="Calibri" panose="020F0502020204030204" pitchFamily="34" charset="0"/>
              </a:rPr>
              <a:pPr eaLnBrk="1" hangingPunct="1"/>
              <a:t>55</a:t>
            </a:fld>
            <a:endParaRPr lang="sv-SE" altLang="sv-SE">
              <a:latin typeface="Calibri" panose="020F0502020204030204" pitchFamily="34" charset="0"/>
            </a:endParaRPr>
          </a:p>
        </p:txBody>
      </p:sp>
    </p:spTree>
    <p:extLst>
      <p:ext uri="{BB962C8B-B14F-4D97-AF65-F5344CB8AC3E}">
        <p14:creationId xmlns:p14="http://schemas.microsoft.com/office/powerpoint/2010/main" val="36581147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Platshållare för bildobjekt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63" name="Platshållare för anteckninga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sv-SE" altLang="sv-SE" smtClean="0"/>
          </a:p>
        </p:txBody>
      </p:sp>
      <p:sp>
        <p:nvSpPr>
          <p:cNvPr id="4" name="Platshållare för bildnummer 3"/>
          <p:cNvSpPr>
            <a:spLocks noGrp="1"/>
          </p:cNvSpPr>
          <p:nvPr>
            <p:ph type="sldNum" sz="quarter" idx="5"/>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36DDF602-532B-49F8-BD8B-F255536C99CF}" type="slidenum">
              <a:rPr lang="sv-SE" altLang="sv-SE">
                <a:latin typeface="Calibri" panose="020F0502020204030204" pitchFamily="34" charset="0"/>
              </a:rPr>
              <a:pPr eaLnBrk="1" hangingPunct="1"/>
              <a:t>56</a:t>
            </a:fld>
            <a:endParaRPr lang="sv-SE" altLang="sv-SE">
              <a:latin typeface="Calibri" panose="020F0502020204030204" pitchFamily="34" charset="0"/>
            </a:endParaRPr>
          </a:p>
        </p:txBody>
      </p:sp>
    </p:spTree>
    <p:extLst>
      <p:ext uri="{BB962C8B-B14F-4D97-AF65-F5344CB8AC3E}">
        <p14:creationId xmlns:p14="http://schemas.microsoft.com/office/powerpoint/2010/main" val="15641975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Platshållare för bildobjekt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1987" name="Platshållare för anteckninga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sv-SE" altLang="sv-SE" smtClean="0"/>
          </a:p>
        </p:txBody>
      </p:sp>
      <p:sp>
        <p:nvSpPr>
          <p:cNvPr id="4" name="Platshållare för bildnummer 3"/>
          <p:cNvSpPr>
            <a:spLocks noGrp="1"/>
          </p:cNvSpPr>
          <p:nvPr>
            <p:ph type="sldNum" sz="quarter" idx="5"/>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61BFF507-8C4F-4B17-BDD4-81B895749059}" type="slidenum">
              <a:rPr lang="sv-SE" altLang="sv-SE">
                <a:latin typeface="Calibri" panose="020F0502020204030204" pitchFamily="34" charset="0"/>
              </a:rPr>
              <a:pPr eaLnBrk="1" hangingPunct="1"/>
              <a:t>57</a:t>
            </a:fld>
            <a:endParaRPr lang="sv-SE" altLang="sv-SE">
              <a:latin typeface="Calibri" panose="020F0502020204030204" pitchFamily="34" charset="0"/>
            </a:endParaRPr>
          </a:p>
        </p:txBody>
      </p:sp>
    </p:spTree>
    <p:extLst>
      <p:ext uri="{BB962C8B-B14F-4D97-AF65-F5344CB8AC3E}">
        <p14:creationId xmlns:p14="http://schemas.microsoft.com/office/powerpoint/2010/main" val="8885602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Platshållare för bildobjekt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3011" name="Platshållare för anteckninga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sv-SE" altLang="sv-SE" smtClean="0"/>
          </a:p>
        </p:txBody>
      </p:sp>
      <p:sp>
        <p:nvSpPr>
          <p:cNvPr id="4" name="Platshållare för bildnummer 3"/>
          <p:cNvSpPr>
            <a:spLocks noGrp="1"/>
          </p:cNvSpPr>
          <p:nvPr>
            <p:ph type="sldNum" sz="quarter" idx="5"/>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79E4CD4D-BA61-4B8F-BB07-FAA4C718435E}" type="slidenum">
              <a:rPr lang="sv-SE" altLang="sv-SE">
                <a:latin typeface="Calibri" panose="020F0502020204030204" pitchFamily="34" charset="0"/>
              </a:rPr>
              <a:pPr eaLnBrk="1" hangingPunct="1"/>
              <a:t>58</a:t>
            </a:fld>
            <a:endParaRPr lang="sv-SE" altLang="sv-SE">
              <a:latin typeface="Calibri" panose="020F0502020204030204" pitchFamily="34" charset="0"/>
            </a:endParaRPr>
          </a:p>
        </p:txBody>
      </p:sp>
    </p:spTree>
    <p:extLst>
      <p:ext uri="{BB962C8B-B14F-4D97-AF65-F5344CB8AC3E}">
        <p14:creationId xmlns:p14="http://schemas.microsoft.com/office/powerpoint/2010/main" val="3038661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Rubrikbild">
    <p:spTree>
      <p:nvGrpSpPr>
        <p:cNvPr id="1" name=""/>
        <p:cNvGrpSpPr/>
        <p:nvPr/>
      </p:nvGrpSpPr>
      <p:grpSpPr>
        <a:xfrm>
          <a:off x="0" y="0"/>
          <a:ext cx="0" cy="0"/>
          <a:chOff x="0" y="0"/>
          <a:chExt cx="0" cy="0"/>
        </a:xfrm>
      </p:grpSpPr>
      <p:sp>
        <p:nvSpPr>
          <p:cNvPr id="2" name="Rubrik 1"/>
          <p:cNvSpPr>
            <a:spLocks noGrp="1"/>
          </p:cNvSpPr>
          <p:nvPr>
            <p:ph type="ctrTitle" hasCustomPrompt="1"/>
          </p:nvPr>
        </p:nvSpPr>
        <p:spPr>
          <a:xfrm>
            <a:off x="1141650" y="1488865"/>
            <a:ext cx="7373700" cy="691957"/>
          </a:xfrm>
        </p:spPr>
        <p:txBody>
          <a:bodyPr anchor="t">
            <a:noAutofit/>
          </a:bodyPr>
          <a:lstStyle>
            <a:lvl1pPr algn="l">
              <a:lnSpc>
                <a:spcPct val="100000"/>
              </a:lnSpc>
              <a:defRPr sz="3800" b="1" baseline="0">
                <a:solidFill>
                  <a:schemeClr val="accent1"/>
                </a:solidFill>
              </a:defRPr>
            </a:lvl1pPr>
          </a:lstStyle>
          <a:p>
            <a:r>
              <a:rPr lang="sv-SE" dirty="0" smtClean="0"/>
              <a:t>Stor rubrik</a:t>
            </a:r>
            <a:endParaRPr lang="sv-SE" dirty="0"/>
          </a:p>
        </p:txBody>
      </p:sp>
      <p:sp>
        <p:nvSpPr>
          <p:cNvPr id="3" name="Underrubrik 2"/>
          <p:cNvSpPr>
            <a:spLocks noGrp="1"/>
          </p:cNvSpPr>
          <p:nvPr>
            <p:ph type="subTitle" idx="1" hasCustomPrompt="1"/>
          </p:nvPr>
        </p:nvSpPr>
        <p:spPr>
          <a:xfrm>
            <a:off x="1141650" y="2208554"/>
            <a:ext cx="7373701" cy="788400"/>
          </a:xfrm>
        </p:spPr>
        <p:txBody>
          <a:bodyPr>
            <a:noAutofit/>
          </a:bodyPr>
          <a:lstStyle>
            <a:lvl1pPr marL="0" indent="0" algn="l">
              <a:lnSpc>
                <a:spcPct val="100000"/>
              </a:lnSpc>
              <a:buNone/>
              <a:defRPr sz="2200" b="1">
                <a:solidFill>
                  <a:schemeClr val="accent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sv-SE" dirty="0" smtClean="0"/>
              <a:t>Underrubrik</a:t>
            </a:r>
            <a:endParaRPr lang="sv-SE" dirty="0"/>
          </a:p>
        </p:txBody>
      </p:sp>
      <p:sp>
        <p:nvSpPr>
          <p:cNvPr id="5" name="Platshållare för sidfot 4"/>
          <p:cNvSpPr>
            <a:spLocks noGrp="1"/>
          </p:cNvSpPr>
          <p:nvPr>
            <p:ph type="ftr" sz="quarter" idx="11"/>
          </p:nvPr>
        </p:nvSpPr>
        <p:spPr/>
        <p:txBody>
          <a:bodyPr/>
          <a:lstStyle/>
          <a:p>
            <a:r>
              <a:rPr lang="sv-SE" dirty="0" smtClean="0"/>
              <a:t>Magnus Eriksson</a:t>
            </a:r>
            <a:endParaRPr lang="sv-SE" dirty="0"/>
          </a:p>
        </p:txBody>
      </p:sp>
      <p:sp>
        <p:nvSpPr>
          <p:cNvPr id="6" name="Platshållare för bildnummer 5"/>
          <p:cNvSpPr>
            <a:spLocks noGrp="1"/>
          </p:cNvSpPr>
          <p:nvPr>
            <p:ph type="sldNum" sz="quarter" idx="12"/>
          </p:nvPr>
        </p:nvSpPr>
        <p:spPr/>
        <p:txBody>
          <a:bodyPr/>
          <a:lstStyle/>
          <a:p>
            <a:fld id="{1334427D-BC02-4BB6-9552-FEF7E6C4F2BF}" type="slidenum">
              <a:rPr lang="sv-SE" smtClean="0"/>
              <a:pPr/>
              <a:t>‹#›</a:t>
            </a:fld>
            <a:endParaRPr lang="sv-SE" dirty="0"/>
          </a:p>
        </p:txBody>
      </p:sp>
    </p:spTree>
    <p:extLst>
      <p:ext uri="{BB962C8B-B14F-4D97-AF65-F5344CB8AC3E}">
        <p14:creationId xmlns:p14="http://schemas.microsoft.com/office/powerpoint/2010/main" val="3059736140"/>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Rubrik med två bilder">
    <p:spTree>
      <p:nvGrpSpPr>
        <p:cNvPr id="1" name=""/>
        <p:cNvGrpSpPr/>
        <p:nvPr/>
      </p:nvGrpSpPr>
      <p:grpSpPr>
        <a:xfrm>
          <a:off x="0" y="0"/>
          <a:ext cx="0" cy="0"/>
          <a:chOff x="0" y="0"/>
          <a:chExt cx="0" cy="0"/>
        </a:xfrm>
      </p:grpSpPr>
      <p:sp>
        <p:nvSpPr>
          <p:cNvPr id="2" name="Rubrik 1"/>
          <p:cNvSpPr>
            <a:spLocks noGrp="1"/>
          </p:cNvSpPr>
          <p:nvPr>
            <p:ph type="title" hasCustomPrompt="1"/>
          </p:nvPr>
        </p:nvSpPr>
        <p:spPr>
          <a:xfrm>
            <a:off x="629101" y="1542416"/>
            <a:ext cx="7886249" cy="652145"/>
          </a:xfrm>
        </p:spPr>
        <p:txBody>
          <a:bodyPr/>
          <a:lstStyle>
            <a:lvl1pPr>
              <a:defRPr/>
            </a:lvl1pPr>
          </a:lstStyle>
          <a:p>
            <a:r>
              <a:rPr lang="sv-SE" dirty="0" smtClean="0"/>
              <a:t>Mindre rubrik</a:t>
            </a:r>
            <a:endParaRPr lang="sv-SE" dirty="0"/>
          </a:p>
        </p:txBody>
      </p:sp>
      <p:sp>
        <p:nvSpPr>
          <p:cNvPr id="13" name="Platshållare för bild 12"/>
          <p:cNvSpPr>
            <a:spLocks noGrp="1"/>
          </p:cNvSpPr>
          <p:nvPr>
            <p:ph type="pic" sz="quarter" idx="14"/>
          </p:nvPr>
        </p:nvSpPr>
        <p:spPr>
          <a:xfrm>
            <a:off x="4630500" y="2241462"/>
            <a:ext cx="3885300" cy="3942000"/>
          </a:xfrm>
        </p:spPr>
        <p:txBody>
          <a:bodyPr/>
          <a:lstStyle/>
          <a:p>
            <a:r>
              <a:rPr lang="sv-SE" smtClean="0"/>
              <a:t>Dra bilden till platshållaren eller klicka på ikonen för att lägga till den</a:t>
            </a:r>
            <a:endParaRPr lang="sv-SE"/>
          </a:p>
        </p:txBody>
      </p:sp>
      <p:sp>
        <p:nvSpPr>
          <p:cNvPr id="8" name="Platshållare för bild 12"/>
          <p:cNvSpPr>
            <a:spLocks noGrp="1"/>
          </p:cNvSpPr>
          <p:nvPr>
            <p:ph type="pic" sz="quarter" idx="15"/>
          </p:nvPr>
        </p:nvSpPr>
        <p:spPr>
          <a:xfrm>
            <a:off x="629100" y="2235600"/>
            <a:ext cx="3885300" cy="3942000"/>
          </a:xfrm>
        </p:spPr>
        <p:txBody>
          <a:bodyPr/>
          <a:lstStyle/>
          <a:p>
            <a:r>
              <a:rPr lang="sv-SE" smtClean="0"/>
              <a:t>Dra bilden till platshållaren eller klicka på ikonen för att lägga till den</a:t>
            </a:r>
            <a:endParaRPr lang="sv-SE" dirty="0"/>
          </a:p>
        </p:txBody>
      </p:sp>
      <p:sp>
        <p:nvSpPr>
          <p:cNvPr id="3" name="Platshållare för datum 2"/>
          <p:cNvSpPr>
            <a:spLocks noGrp="1"/>
          </p:cNvSpPr>
          <p:nvPr>
            <p:ph type="dt" sz="half" idx="16"/>
          </p:nvPr>
        </p:nvSpPr>
        <p:spPr/>
        <p:txBody>
          <a:bodyPr/>
          <a:lstStyle/>
          <a:p>
            <a:fld id="{2D44CBEE-E6DE-47E3-981B-80C11ECF5B1C}" type="datetimeFigureOut">
              <a:rPr lang="sv-SE" smtClean="0"/>
              <a:pPr/>
              <a:t>2022-02-09</a:t>
            </a:fld>
            <a:endParaRPr lang="sv-SE" dirty="0"/>
          </a:p>
        </p:txBody>
      </p:sp>
      <p:sp>
        <p:nvSpPr>
          <p:cNvPr id="4" name="Platshållare för sidfot 3"/>
          <p:cNvSpPr>
            <a:spLocks noGrp="1"/>
          </p:cNvSpPr>
          <p:nvPr>
            <p:ph type="ftr" sz="quarter" idx="17"/>
          </p:nvPr>
        </p:nvSpPr>
        <p:spPr/>
        <p:txBody>
          <a:bodyPr/>
          <a:lstStyle/>
          <a:p>
            <a:endParaRPr lang="sv-SE" dirty="0"/>
          </a:p>
        </p:txBody>
      </p:sp>
      <p:sp>
        <p:nvSpPr>
          <p:cNvPr id="5" name="Platshållare för bildnummer 4"/>
          <p:cNvSpPr>
            <a:spLocks noGrp="1"/>
          </p:cNvSpPr>
          <p:nvPr>
            <p:ph type="sldNum" sz="quarter" idx="18"/>
          </p:nvPr>
        </p:nvSpPr>
        <p:spPr/>
        <p:txBody>
          <a:bodyPr/>
          <a:lstStyle/>
          <a:p>
            <a:fld id="{1334427D-BC02-4BB6-9552-FEF7E6C4F2BF}" type="slidenum">
              <a:rPr lang="sv-SE" smtClean="0"/>
              <a:pPr/>
              <a:t>‹#›</a:t>
            </a:fld>
            <a:endParaRPr lang="sv-SE" dirty="0"/>
          </a:p>
        </p:txBody>
      </p:sp>
    </p:spTree>
    <p:extLst>
      <p:ext uri="{BB962C8B-B14F-4D97-AF65-F5344CB8AC3E}">
        <p14:creationId xmlns:p14="http://schemas.microsoft.com/office/powerpoint/2010/main" val="3962609551"/>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Jämförelse">
    <p:spTree>
      <p:nvGrpSpPr>
        <p:cNvPr id="1" name=""/>
        <p:cNvGrpSpPr/>
        <p:nvPr/>
      </p:nvGrpSpPr>
      <p:grpSpPr>
        <a:xfrm>
          <a:off x="0" y="0"/>
          <a:ext cx="0" cy="0"/>
          <a:chOff x="0" y="0"/>
          <a:chExt cx="0" cy="0"/>
        </a:xfrm>
      </p:grpSpPr>
      <p:sp>
        <p:nvSpPr>
          <p:cNvPr id="2" name="Rubrik 1"/>
          <p:cNvSpPr>
            <a:spLocks noGrp="1"/>
          </p:cNvSpPr>
          <p:nvPr>
            <p:ph type="title"/>
          </p:nvPr>
        </p:nvSpPr>
        <p:spPr>
          <a:xfrm>
            <a:off x="629101" y="1540800"/>
            <a:ext cx="7886249" cy="574296"/>
          </a:xfrm>
        </p:spPr>
        <p:txBody>
          <a:bodyPr/>
          <a:lstStyle/>
          <a:p>
            <a:r>
              <a:rPr lang="sv-SE" smtClean="0"/>
              <a:t>Klicka här för att ändra format</a:t>
            </a:r>
            <a:endParaRPr lang="sv-SE" dirty="0"/>
          </a:p>
        </p:txBody>
      </p:sp>
      <p:sp>
        <p:nvSpPr>
          <p:cNvPr id="3" name="Platshållare för text 2"/>
          <p:cNvSpPr>
            <a:spLocks noGrp="1"/>
          </p:cNvSpPr>
          <p:nvPr>
            <p:ph type="body" idx="1"/>
          </p:nvPr>
        </p:nvSpPr>
        <p:spPr>
          <a:xfrm>
            <a:off x="629101" y="2235600"/>
            <a:ext cx="3868340" cy="823912"/>
          </a:xfrm>
        </p:spPr>
        <p:txBody>
          <a:bodyPr anchor="b">
            <a:noAutofit/>
          </a:bodyPr>
          <a:lstStyle>
            <a:lvl1pPr marL="0" indent="0">
              <a:buNone/>
              <a:defRPr sz="2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sv-SE" smtClean="0"/>
              <a:t>Klicka här för att ändra format på bakgrundstexten</a:t>
            </a:r>
          </a:p>
        </p:txBody>
      </p:sp>
      <p:sp>
        <p:nvSpPr>
          <p:cNvPr id="4" name="Platshållare för innehåll 3"/>
          <p:cNvSpPr>
            <a:spLocks noGrp="1"/>
          </p:cNvSpPr>
          <p:nvPr>
            <p:ph sz="half" idx="2"/>
          </p:nvPr>
        </p:nvSpPr>
        <p:spPr>
          <a:xfrm>
            <a:off x="629100" y="3180016"/>
            <a:ext cx="3869100" cy="3009647"/>
          </a:xfrm>
        </p:spPr>
        <p:txBody>
          <a:bodyPr/>
          <a:lstStyle/>
          <a:p>
            <a:pPr lvl="0"/>
            <a:r>
              <a:rPr lang="sv-SE" smtClean="0"/>
              <a:t>Klicka här för att ändra format på bakgrundstexten</a:t>
            </a:r>
          </a:p>
          <a:p>
            <a:pPr lvl="1"/>
            <a:r>
              <a:rPr lang="sv-SE" smtClean="0"/>
              <a:t>Nivå två</a:t>
            </a:r>
          </a:p>
          <a:p>
            <a:pPr lvl="2"/>
            <a:r>
              <a:rPr lang="sv-SE" smtClean="0"/>
              <a:t>Nivå tre</a:t>
            </a:r>
          </a:p>
          <a:p>
            <a:pPr lvl="3"/>
            <a:r>
              <a:rPr lang="sv-SE" smtClean="0"/>
              <a:t>Nivå fyra</a:t>
            </a:r>
          </a:p>
          <a:p>
            <a:pPr lvl="4"/>
            <a:r>
              <a:rPr lang="sv-SE" smtClean="0"/>
              <a:t>Nivå fem</a:t>
            </a:r>
            <a:endParaRPr lang="sv-SE" dirty="0"/>
          </a:p>
        </p:txBody>
      </p:sp>
      <p:sp>
        <p:nvSpPr>
          <p:cNvPr id="5" name="Platshållare för text 4"/>
          <p:cNvSpPr>
            <a:spLocks noGrp="1"/>
          </p:cNvSpPr>
          <p:nvPr>
            <p:ph type="body" sz="quarter" idx="3"/>
          </p:nvPr>
        </p:nvSpPr>
        <p:spPr>
          <a:xfrm>
            <a:off x="4630500" y="2235599"/>
            <a:ext cx="3869100" cy="823912"/>
          </a:xfrm>
        </p:spPr>
        <p:txBody>
          <a:bodyPr anchor="b">
            <a:noAutofit/>
          </a:bodyPr>
          <a:lstStyle>
            <a:lvl1pPr marL="0" indent="0">
              <a:buNone/>
              <a:defRPr sz="2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sv-SE" smtClean="0"/>
              <a:t>Klicka här för att ändra format på bakgrundstexten</a:t>
            </a:r>
          </a:p>
        </p:txBody>
      </p:sp>
      <p:sp>
        <p:nvSpPr>
          <p:cNvPr id="6" name="Platshållare för innehåll 5"/>
          <p:cNvSpPr>
            <a:spLocks noGrp="1"/>
          </p:cNvSpPr>
          <p:nvPr>
            <p:ph sz="quarter" idx="4"/>
          </p:nvPr>
        </p:nvSpPr>
        <p:spPr>
          <a:xfrm>
            <a:off x="4630500" y="3180014"/>
            <a:ext cx="3869100" cy="3009648"/>
          </a:xfrm>
        </p:spPr>
        <p:txBody>
          <a:bodyPr/>
          <a:lstStyle/>
          <a:p>
            <a:pPr lvl="0"/>
            <a:r>
              <a:rPr lang="sv-SE" smtClean="0"/>
              <a:t>Klicka här för att ändra format på bakgrundstexten</a:t>
            </a:r>
          </a:p>
          <a:p>
            <a:pPr lvl="1"/>
            <a:r>
              <a:rPr lang="sv-SE" smtClean="0"/>
              <a:t>Nivå två</a:t>
            </a:r>
          </a:p>
          <a:p>
            <a:pPr lvl="2"/>
            <a:r>
              <a:rPr lang="sv-SE" smtClean="0"/>
              <a:t>Nivå tre</a:t>
            </a:r>
          </a:p>
          <a:p>
            <a:pPr lvl="3"/>
            <a:r>
              <a:rPr lang="sv-SE" smtClean="0"/>
              <a:t>Nivå fyra</a:t>
            </a:r>
          </a:p>
          <a:p>
            <a:pPr lvl="4"/>
            <a:r>
              <a:rPr lang="sv-SE" smtClean="0"/>
              <a:t>Nivå fem</a:t>
            </a:r>
            <a:endParaRPr lang="sv-SE" dirty="0"/>
          </a:p>
        </p:txBody>
      </p:sp>
      <p:sp>
        <p:nvSpPr>
          <p:cNvPr id="7" name="Platshållare för datum 6"/>
          <p:cNvSpPr>
            <a:spLocks noGrp="1"/>
          </p:cNvSpPr>
          <p:nvPr>
            <p:ph type="dt" sz="half" idx="10"/>
          </p:nvPr>
        </p:nvSpPr>
        <p:spPr/>
        <p:txBody>
          <a:bodyPr/>
          <a:lstStyle/>
          <a:p>
            <a:fld id="{2D44CBEE-E6DE-47E3-981B-80C11ECF5B1C}" type="datetimeFigureOut">
              <a:rPr lang="sv-SE" smtClean="0"/>
              <a:pPr/>
              <a:t>2022-02-09</a:t>
            </a:fld>
            <a:endParaRPr lang="sv-SE" dirty="0"/>
          </a:p>
        </p:txBody>
      </p:sp>
      <p:sp>
        <p:nvSpPr>
          <p:cNvPr id="8" name="Platshållare för sidfot 7"/>
          <p:cNvSpPr>
            <a:spLocks noGrp="1"/>
          </p:cNvSpPr>
          <p:nvPr>
            <p:ph type="ftr" sz="quarter" idx="11"/>
          </p:nvPr>
        </p:nvSpPr>
        <p:spPr/>
        <p:txBody>
          <a:bodyPr/>
          <a:lstStyle/>
          <a:p>
            <a:endParaRPr lang="sv-SE" dirty="0"/>
          </a:p>
        </p:txBody>
      </p:sp>
      <p:sp>
        <p:nvSpPr>
          <p:cNvPr id="9" name="Platshållare för bildnummer 8"/>
          <p:cNvSpPr>
            <a:spLocks noGrp="1"/>
          </p:cNvSpPr>
          <p:nvPr>
            <p:ph type="sldNum" sz="quarter" idx="12"/>
          </p:nvPr>
        </p:nvSpPr>
        <p:spPr/>
        <p:txBody>
          <a:bodyPr/>
          <a:lstStyle/>
          <a:p>
            <a:fld id="{1334427D-BC02-4BB6-9552-FEF7E6C4F2BF}" type="slidenum">
              <a:rPr lang="sv-SE" smtClean="0"/>
              <a:pPr/>
              <a:t>‹#›</a:t>
            </a:fld>
            <a:endParaRPr lang="sv-SE" dirty="0"/>
          </a:p>
        </p:txBody>
      </p:sp>
    </p:spTree>
    <p:extLst>
      <p:ext uri="{BB962C8B-B14F-4D97-AF65-F5344CB8AC3E}">
        <p14:creationId xmlns:p14="http://schemas.microsoft.com/office/powerpoint/2010/main" val="3992348993"/>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Endast rubrik">
    <p:spTree>
      <p:nvGrpSpPr>
        <p:cNvPr id="1" name=""/>
        <p:cNvGrpSpPr/>
        <p:nvPr/>
      </p:nvGrpSpPr>
      <p:grpSpPr>
        <a:xfrm>
          <a:off x="0" y="0"/>
          <a:ext cx="0" cy="0"/>
          <a:chOff x="0" y="0"/>
          <a:chExt cx="0" cy="0"/>
        </a:xfrm>
      </p:grpSpPr>
      <p:sp>
        <p:nvSpPr>
          <p:cNvPr id="6" name="Rubrik 1"/>
          <p:cNvSpPr>
            <a:spLocks noGrp="1"/>
          </p:cNvSpPr>
          <p:nvPr>
            <p:ph type="title"/>
          </p:nvPr>
        </p:nvSpPr>
        <p:spPr>
          <a:xfrm>
            <a:off x="629100" y="1540800"/>
            <a:ext cx="7896659" cy="736844"/>
          </a:xfrm>
        </p:spPr>
        <p:txBody>
          <a:bodyPr/>
          <a:lstStyle/>
          <a:p>
            <a:r>
              <a:rPr lang="sv-SE" smtClean="0"/>
              <a:t>Klicka här för att ändra format</a:t>
            </a:r>
            <a:endParaRPr lang="sv-SE" dirty="0"/>
          </a:p>
        </p:txBody>
      </p:sp>
      <p:sp>
        <p:nvSpPr>
          <p:cNvPr id="2" name="Platshållare för datum 1"/>
          <p:cNvSpPr>
            <a:spLocks noGrp="1"/>
          </p:cNvSpPr>
          <p:nvPr>
            <p:ph type="dt" sz="half" idx="10"/>
          </p:nvPr>
        </p:nvSpPr>
        <p:spPr/>
        <p:txBody>
          <a:bodyPr/>
          <a:lstStyle/>
          <a:p>
            <a:fld id="{2D44CBEE-E6DE-47E3-981B-80C11ECF5B1C}" type="datetimeFigureOut">
              <a:rPr lang="sv-SE" smtClean="0"/>
              <a:pPr/>
              <a:t>2022-02-09</a:t>
            </a:fld>
            <a:endParaRPr lang="sv-SE" dirty="0"/>
          </a:p>
        </p:txBody>
      </p:sp>
      <p:sp>
        <p:nvSpPr>
          <p:cNvPr id="3" name="Platshållare för sidfot 2"/>
          <p:cNvSpPr>
            <a:spLocks noGrp="1"/>
          </p:cNvSpPr>
          <p:nvPr>
            <p:ph type="ftr" sz="quarter" idx="11"/>
          </p:nvPr>
        </p:nvSpPr>
        <p:spPr/>
        <p:txBody>
          <a:bodyPr/>
          <a:lstStyle/>
          <a:p>
            <a:endParaRPr lang="sv-SE" dirty="0"/>
          </a:p>
        </p:txBody>
      </p:sp>
      <p:sp>
        <p:nvSpPr>
          <p:cNvPr id="4" name="Platshållare för bildnummer 3"/>
          <p:cNvSpPr>
            <a:spLocks noGrp="1"/>
          </p:cNvSpPr>
          <p:nvPr>
            <p:ph type="sldNum" sz="quarter" idx="12"/>
          </p:nvPr>
        </p:nvSpPr>
        <p:spPr/>
        <p:txBody>
          <a:bodyPr/>
          <a:lstStyle/>
          <a:p>
            <a:fld id="{1334427D-BC02-4BB6-9552-FEF7E6C4F2BF}" type="slidenum">
              <a:rPr lang="sv-SE" smtClean="0"/>
              <a:pPr/>
              <a:t>‹#›</a:t>
            </a:fld>
            <a:endParaRPr lang="sv-SE" dirty="0"/>
          </a:p>
        </p:txBody>
      </p:sp>
    </p:spTree>
    <p:extLst>
      <p:ext uri="{BB962C8B-B14F-4D97-AF65-F5344CB8AC3E}">
        <p14:creationId xmlns:p14="http://schemas.microsoft.com/office/powerpoint/2010/main" val="1704436664"/>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Tom">
    <p:spTree>
      <p:nvGrpSpPr>
        <p:cNvPr id="1" name=""/>
        <p:cNvGrpSpPr/>
        <p:nvPr/>
      </p:nvGrpSpPr>
      <p:grpSpPr>
        <a:xfrm>
          <a:off x="0" y="0"/>
          <a:ext cx="0" cy="0"/>
          <a:chOff x="0" y="0"/>
          <a:chExt cx="0" cy="0"/>
        </a:xfrm>
      </p:grpSpPr>
    </p:spTree>
    <p:extLst>
      <p:ext uri="{BB962C8B-B14F-4D97-AF65-F5344CB8AC3E}">
        <p14:creationId xmlns:p14="http://schemas.microsoft.com/office/powerpoint/2010/main" val="3219992486"/>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Rubrik med bild">
    <p:spTree>
      <p:nvGrpSpPr>
        <p:cNvPr id="1" name=""/>
        <p:cNvGrpSpPr/>
        <p:nvPr/>
      </p:nvGrpSpPr>
      <p:grpSpPr>
        <a:xfrm>
          <a:off x="0" y="0"/>
          <a:ext cx="0" cy="0"/>
          <a:chOff x="0" y="0"/>
          <a:chExt cx="0" cy="0"/>
        </a:xfrm>
      </p:grpSpPr>
      <p:sp>
        <p:nvSpPr>
          <p:cNvPr id="9" name="Platshållare för bild 8"/>
          <p:cNvSpPr>
            <a:spLocks noGrp="1"/>
          </p:cNvSpPr>
          <p:nvPr>
            <p:ph type="pic" sz="quarter" idx="13"/>
          </p:nvPr>
        </p:nvSpPr>
        <p:spPr>
          <a:xfrm>
            <a:off x="0" y="3438000"/>
            <a:ext cx="9144000" cy="3420000"/>
          </a:xfrm>
        </p:spPr>
        <p:txBody>
          <a:bodyPr/>
          <a:lstStyle/>
          <a:p>
            <a:r>
              <a:rPr lang="sv-SE" smtClean="0"/>
              <a:t>Dra bilden till platshållaren eller klicka på ikonen för att lägga till den</a:t>
            </a:r>
            <a:endParaRPr lang="sv-SE" dirty="0"/>
          </a:p>
        </p:txBody>
      </p:sp>
      <p:sp>
        <p:nvSpPr>
          <p:cNvPr id="6" name="Underrubrik 2"/>
          <p:cNvSpPr>
            <a:spLocks noGrp="1"/>
          </p:cNvSpPr>
          <p:nvPr>
            <p:ph type="subTitle" idx="1" hasCustomPrompt="1"/>
          </p:nvPr>
        </p:nvSpPr>
        <p:spPr>
          <a:xfrm>
            <a:off x="1143000" y="2208554"/>
            <a:ext cx="7372350" cy="788400"/>
          </a:xfrm>
        </p:spPr>
        <p:txBody>
          <a:bodyPr>
            <a:noAutofit/>
          </a:bodyPr>
          <a:lstStyle>
            <a:lvl1pPr marL="0" indent="0" algn="l">
              <a:lnSpc>
                <a:spcPct val="100000"/>
              </a:lnSpc>
              <a:buNone/>
              <a:defRPr sz="2200" b="1">
                <a:solidFill>
                  <a:schemeClr val="tx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sv-SE" dirty="0" smtClean="0"/>
              <a:t>Underrubrik</a:t>
            </a:r>
            <a:endParaRPr lang="sv-SE" dirty="0"/>
          </a:p>
        </p:txBody>
      </p:sp>
      <p:sp>
        <p:nvSpPr>
          <p:cNvPr id="3" name="Rubrik 2"/>
          <p:cNvSpPr>
            <a:spLocks noGrp="1"/>
          </p:cNvSpPr>
          <p:nvPr>
            <p:ph type="title" hasCustomPrompt="1"/>
          </p:nvPr>
        </p:nvSpPr>
        <p:spPr>
          <a:xfrm>
            <a:off x="1143000" y="1360799"/>
            <a:ext cx="7372351" cy="691200"/>
          </a:xfrm>
        </p:spPr>
        <p:txBody>
          <a:bodyPr>
            <a:noAutofit/>
          </a:bodyPr>
          <a:lstStyle>
            <a:lvl1pPr>
              <a:lnSpc>
                <a:spcPct val="100000"/>
              </a:lnSpc>
              <a:defRPr sz="3800"/>
            </a:lvl1pPr>
          </a:lstStyle>
          <a:p>
            <a:r>
              <a:rPr lang="sv-SE" dirty="0" smtClean="0"/>
              <a:t>Stor rubrik</a:t>
            </a:r>
            <a:endParaRPr lang="sv-SE" dirty="0"/>
          </a:p>
        </p:txBody>
      </p:sp>
      <p:pic>
        <p:nvPicPr>
          <p:cNvPr id="7" name="107192D2-3778-4ECE-8BEC-1F42874D3F29" descr="759C4F0E-5528-4626-A835-687661AA8F96@familjenpangea"/>
          <p:cNvPicPr>
            <a:picLocks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038000" y="360000"/>
            <a:ext cx="1566000" cy="720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3431522192"/>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160" userDrawn="1">
          <p15:clr>
            <a:srgbClr val="FBAE40"/>
          </p15:clr>
        </p15:guide>
        <p15:guide id="2" pos="288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Rubrik med platta">
    <p:spTree>
      <p:nvGrpSpPr>
        <p:cNvPr id="1" name=""/>
        <p:cNvGrpSpPr/>
        <p:nvPr/>
      </p:nvGrpSpPr>
      <p:grpSpPr>
        <a:xfrm>
          <a:off x="0" y="0"/>
          <a:ext cx="0" cy="0"/>
          <a:chOff x="0" y="0"/>
          <a:chExt cx="0" cy="0"/>
        </a:xfrm>
      </p:grpSpPr>
      <p:sp>
        <p:nvSpPr>
          <p:cNvPr id="4" name="Rektangel 3"/>
          <p:cNvSpPr/>
          <p:nvPr userDrawn="1"/>
        </p:nvSpPr>
        <p:spPr>
          <a:xfrm>
            <a:off x="0" y="3474720"/>
            <a:ext cx="9144000" cy="342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800"/>
          </a:p>
        </p:txBody>
      </p:sp>
      <p:sp>
        <p:nvSpPr>
          <p:cNvPr id="5" name="Rubrik 1"/>
          <p:cNvSpPr>
            <a:spLocks noGrp="1"/>
          </p:cNvSpPr>
          <p:nvPr>
            <p:ph type="ctrTitle" hasCustomPrompt="1"/>
          </p:nvPr>
        </p:nvSpPr>
        <p:spPr>
          <a:xfrm>
            <a:off x="1143001" y="1359582"/>
            <a:ext cx="7372350" cy="691957"/>
          </a:xfrm>
        </p:spPr>
        <p:txBody>
          <a:bodyPr anchor="t">
            <a:noAutofit/>
          </a:bodyPr>
          <a:lstStyle>
            <a:lvl1pPr algn="l">
              <a:lnSpc>
                <a:spcPct val="100000"/>
              </a:lnSpc>
              <a:defRPr sz="3800" b="1" baseline="0">
                <a:solidFill>
                  <a:schemeClr val="tx1"/>
                </a:solidFill>
              </a:defRPr>
            </a:lvl1pPr>
          </a:lstStyle>
          <a:p>
            <a:r>
              <a:rPr lang="sv-SE" dirty="0" smtClean="0"/>
              <a:t>Stor rubrik</a:t>
            </a:r>
            <a:endParaRPr lang="sv-SE" dirty="0"/>
          </a:p>
        </p:txBody>
      </p:sp>
      <p:sp>
        <p:nvSpPr>
          <p:cNvPr id="6" name="Underrubrik 2"/>
          <p:cNvSpPr>
            <a:spLocks noGrp="1"/>
          </p:cNvSpPr>
          <p:nvPr>
            <p:ph type="subTitle" idx="1" hasCustomPrompt="1"/>
          </p:nvPr>
        </p:nvSpPr>
        <p:spPr>
          <a:xfrm>
            <a:off x="1143001" y="2208554"/>
            <a:ext cx="7372349" cy="788400"/>
          </a:xfrm>
        </p:spPr>
        <p:txBody>
          <a:bodyPr>
            <a:noAutofit/>
          </a:bodyPr>
          <a:lstStyle>
            <a:lvl1pPr marL="0" indent="0" algn="l">
              <a:lnSpc>
                <a:spcPct val="100000"/>
              </a:lnSpc>
              <a:buNone/>
              <a:defRPr sz="2200" b="1">
                <a:solidFill>
                  <a:schemeClr val="tx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sv-SE" dirty="0" smtClean="0"/>
              <a:t>Underrubrik</a:t>
            </a:r>
            <a:endParaRPr lang="sv-SE" dirty="0"/>
          </a:p>
        </p:txBody>
      </p:sp>
    </p:spTree>
    <p:extLst>
      <p:ext uri="{BB962C8B-B14F-4D97-AF65-F5344CB8AC3E}">
        <p14:creationId xmlns:p14="http://schemas.microsoft.com/office/powerpoint/2010/main" val="1838907353"/>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160" userDrawn="1">
          <p15:clr>
            <a:srgbClr val="FBAE40"/>
          </p15:clr>
        </p15:guide>
        <p15:guide id="2" pos="288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Rubrik och innehåll">
    <p:spTree>
      <p:nvGrpSpPr>
        <p:cNvPr id="1" name=""/>
        <p:cNvGrpSpPr/>
        <p:nvPr/>
      </p:nvGrpSpPr>
      <p:grpSpPr>
        <a:xfrm>
          <a:off x="0" y="0"/>
          <a:ext cx="0" cy="0"/>
          <a:chOff x="0" y="0"/>
          <a:chExt cx="0" cy="0"/>
        </a:xfrm>
      </p:grpSpPr>
      <p:sp>
        <p:nvSpPr>
          <p:cNvPr id="2" name="Rubrik 1"/>
          <p:cNvSpPr>
            <a:spLocks noGrp="1"/>
          </p:cNvSpPr>
          <p:nvPr>
            <p:ph type="title" hasCustomPrompt="1"/>
          </p:nvPr>
        </p:nvSpPr>
        <p:spPr>
          <a:xfrm>
            <a:off x="629100" y="569956"/>
            <a:ext cx="7912894" cy="652145"/>
          </a:xfrm>
        </p:spPr>
        <p:txBody>
          <a:bodyPr/>
          <a:lstStyle>
            <a:lvl1pPr>
              <a:defRPr sz="3600"/>
            </a:lvl1pPr>
          </a:lstStyle>
          <a:p>
            <a:r>
              <a:rPr lang="sv-SE" dirty="0" smtClean="0"/>
              <a:t>Mindre rubrik</a:t>
            </a:r>
            <a:endParaRPr lang="sv-SE" dirty="0"/>
          </a:p>
        </p:txBody>
      </p:sp>
      <p:sp>
        <p:nvSpPr>
          <p:cNvPr id="3" name="Platshållare för innehåll 2"/>
          <p:cNvSpPr>
            <a:spLocks noGrp="1"/>
          </p:cNvSpPr>
          <p:nvPr>
            <p:ph idx="1"/>
          </p:nvPr>
        </p:nvSpPr>
        <p:spPr>
          <a:xfrm>
            <a:off x="629100" y="1320800"/>
            <a:ext cx="7912894" cy="4753293"/>
          </a:xfrm>
        </p:spPr>
        <p:txBody>
          <a:bodyPr/>
          <a:lstStyle>
            <a:lvl1pPr>
              <a:lnSpc>
                <a:spcPct val="100000"/>
              </a:lnSpc>
              <a:spcBef>
                <a:spcPts val="1500"/>
              </a:spcBef>
              <a:spcAft>
                <a:spcPts val="0"/>
              </a:spcAft>
              <a:defRPr sz="2400" baseline="0">
                <a:solidFill>
                  <a:schemeClr val="tx2"/>
                </a:solidFill>
              </a:defRPr>
            </a:lvl1pPr>
            <a:lvl2pPr>
              <a:defRPr sz="2000"/>
            </a:lvl2pPr>
            <a:lvl3pPr>
              <a:defRPr sz="1800"/>
            </a:lvl3pPr>
            <a:lvl4pPr>
              <a:defRPr sz="1800"/>
            </a:lvl4pPr>
            <a:lvl5pPr>
              <a:defRPr sz="1800"/>
            </a:lvl5pPr>
          </a:lstStyle>
          <a:p>
            <a:pPr lvl="0"/>
            <a:r>
              <a:rPr lang="sv-SE" dirty="0" smtClean="0"/>
              <a:t>Klicka här för att ändra format på bakgrundstexten</a:t>
            </a:r>
          </a:p>
          <a:p>
            <a:pPr lvl="1"/>
            <a:r>
              <a:rPr lang="sv-SE" dirty="0" smtClean="0"/>
              <a:t>Nivå två</a:t>
            </a:r>
          </a:p>
          <a:p>
            <a:pPr lvl="2"/>
            <a:r>
              <a:rPr lang="sv-SE" dirty="0" smtClean="0"/>
              <a:t>Nivå tre</a:t>
            </a:r>
          </a:p>
          <a:p>
            <a:pPr lvl="3"/>
            <a:r>
              <a:rPr lang="sv-SE" dirty="0" smtClean="0"/>
              <a:t>Nivå fyra</a:t>
            </a:r>
          </a:p>
          <a:p>
            <a:pPr lvl="4"/>
            <a:r>
              <a:rPr lang="sv-SE" dirty="0" smtClean="0"/>
              <a:t>Nivå fem</a:t>
            </a:r>
            <a:endParaRPr lang="sv-SE" dirty="0"/>
          </a:p>
        </p:txBody>
      </p:sp>
      <p:sp>
        <p:nvSpPr>
          <p:cNvPr id="4" name="Platshållare för datum 3"/>
          <p:cNvSpPr>
            <a:spLocks noGrp="1"/>
          </p:cNvSpPr>
          <p:nvPr>
            <p:ph type="dt" sz="half" idx="10"/>
          </p:nvPr>
        </p:nvSpPr>
        <p:spPr/>
        <p:txBody>
          <a:bodyPr/>
          <a:lstStyle>
            <a:lvl1pPr>
              <a:defRPr/>
            </a:lvl1pPr>
          </a:lstStyle>
          <a:p>
            <a:r>
              <a:rPr lang="sv-SE" dirty="0" smtClean="0"/>
              <a:t>Magnus Eriksson</a:t>
            </a:r>
            <a:endParaRPr lang="sv-SE" dirty="0"/>
          </a:p>
        </p:txBody>
      </p:sp>
      <p:sp>
        <p:nvSpPr>
          <p:cNvPr id="5" name="Platshållare för sidfot 4"/>
          <p:cNvSpPr>
            <a:spLocks noGrp="1"/>
          </p:cNvSpPr>
          <p:nvPr>
            <p:ph type="ftr" sz="quarter" idx="11"/>
          </p:nvPr>
        </p:nvSpPr>
        <p:spPr>
          <a:xfrm>
            <a:off x="629100" y="6356350"/>
            <a:ext cx="2554165" cy="360000"/>
          </a:xfrm>
        </p:spPr>
        <p:txBody>
          <a:bodyPr/>
          <a:lstStyle/>
          <a:p>
            <a:r>
              <a:rPr lang="sv-SE" dirty="0" smtClean="0"/>
              <a:t>Mittuniversitetet </a:t>
            </a:r>
            <a:endParaRPr lang="sv-SE" dirty="0"/>
          </a:p>
        </p:txBody>
      </p:sp>
      <p:sp>
        <p:nvSpPr>
          <p:cNvPr id="6" name="Platshållare för bildnummer 5"/>
          <p:cNvSpPr>
            <a:spLocks noGrp="1"/>
          </p:cNvSpPr>
          <p:nvPr>
            <p:ph type="sldNum" sz="quarter" idx="12"/>
          </p:nvPr>
        </p:nvSpPr>
        <p:spPr/>
        <p:txBody>
          <a:bodyPr/>
          <a:lstStyle/>
          <a:p>
            <a:fld id="{1334427D-BC02-4BB6-9552-FEF7E6C4F2BF}" type="slidenum">
              <a:rPr lang="sv-SE" smtClean="0"/>
              <a:pPr/>
              <a:t>‹#›</a:t>
            </a:fld>
            <a:endParaRPr lang="sv-SE" dirty="0"/>
          </a:p>
        </p:txBody>
      </p:sp>
    </p:spTree>
    <p:extLst>
      <p:ext uri="{BB962C8B-B14F-4D97-AF65-F5344CB8AC3E}">
        <p14:creationId xmlns:p14="http://schemas.microsoft.com/office/powerpoint/2010/main" val="663325331"/>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Avsnittsrubrik">
    <p:spTree>
      <p:nvGrpSpPr>
        <p:cNvPr id="1" name=""/>
        <p:cNvGrpSpPr/>
        <p:nvPr/>
      </p:nvGrpSpPr>
      <p:grpSpPr>
        <a:xfrm>
          <a:off x="0" y="0"/>
          <a:ext cx="0" cy="0"/>
          <a:chOff x="0" y="0"/>
          <a:chExt cx="0" cy="0"/>
        </a:xfrm>
      </p:grpSpPr>
      <p:sp>
        <p:nvSpPr>
          <p:cNvPr id="2" name="Rubrik 1"/>
          <p:cNvSpPr>
            <a:spLocks noGrp="1"/>
          </p:cNvSpPr>
          <p:nvPr>
            <p:ph type="title"/>
          </p:nvPr>
        </p:nvSpPr>
        <p:spPr>
          <a:xfrm>
            <a:off x="1142100" y="3020400"/>
            <a:ext cx="7373700" cy="1117846"/>
          </a:xfrm>
        </p:spPr>
        <p:txBody>
          <a:bodyPr anchor="t">
            <a:noAutofit/>
          </a:bodyPr>
          <a:lstStyle>
            <a:lvl1pPr>
              <a:lnSpc>
                <a:spcPct val="100000"/>
              </a:lnSpc>
              <a:defRPr sz="3800"/>
            </a:lvl1pPr>
          </a:lstStyle>
          <a:p>
            <a:r>
              <a:rPr lang="sv-SE" smtClean="0"/>
              <a:t>Klicka här för att ändra format</a:t>
            </a:r>
            <a:endParaRPr lang="sv-SE" dirty="0"/>
          </a:p>
        </p:txBody>
      </p:sp>
      <p:sp>
        <p:nvSpPr>
          <p:cNvPr id="3" name="Platshållare för text 2"/>
          <p:cNvSpPr>
            <a:spLocks noGrp="1"/>
          </p:cNvSpPr>
          <p:nvPr>
            <p:ph type="body" idx="1"/>
          </p:nvPr>
        </p:nvSpPr>
        <p:spPr>
          <a:xfrm>
            <a:off x="1142100" y="4589464"/>
            <a:ext cx="7373700" cy="1107952"/>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sv-SE" smtClean="0"/>
              <a:t>Klicka här för att ändra format på bakgrundstexten</a:t>
            </a:r>
          </a:p>
        </p:txBody>
      </p:sp>
      <p:sp>
        <p:nvSpPr>
          <p:cNvPr id="4" name="Platshållare för datum 3"/>
          <p:cNvSpPr>
            <a:spLocks noGrp="1"/>
          </p:cNvSpPr>
          <p:nvPr>
            <p:ph type="dt" sz="half" idx="10"/>
          </p:nvPr>
        </p:nvSpPr>
        <p:spPr/>
        <p:txBody>
          <a:bodyPr/>
          <a:lstStyle/>
          <a:p>
            <a:fld id="{2D44CBEE-E6DE-47E3-981B-80C11ECF5B1C}" type="datetimeFigureOut">
              <a:rPr lang="sv-SE" smtClean="0"/>
              <a:pPr/>
              <a:t>2022-02-09</a:t>
            </a:fld>
            <a:endParaRPr lang="sv-SE" dirty="0"/>
          </a:p>
        </p:txBody>
      </p:sp>
      <p:sp>
        <p:nvSpPr>
          <p:cNvPr id="5" name="Platshållare för sidfot 4"/>
          <p:cNvSpPr>
            <a:spLocks noGrp="1"/>
          </p:cNvSpPr>
          <p:nvPr>
            <p:ph type="ftr" sz="quarter" idx="11"/>
          </p:nvPr>
        </p:nvSpPr>
        <p:spPr/>
        <p:txBody>
          <a:bodyPr/>
          <a:lstStyle/>
          <a:p>
            <a:endParaRPr lang="sv-SE" dirty="0"/>
          </a:p>
        </p:txBody>
      </p:sp>
      <p:sp>
        <p:nvSpPr>
          <p:cNvPr id="6" name="Platshållare för bildnummer 5"/>
          <p:cNvSpPr>
            <a:spLocks noGrp="1"/>
          </p:cNvSpPr>
          <p:nvPr>
            <p:ph type="sldNum" sz="quarter" idx="12"/>
          </p:nvPr>
        </p:nvSpPr>
        <p:spPr/>
        <p:txBody>
          <a:bodyPr/>
          <a:lstStyle/>
          <a:p>
            <a:fld id="{1334427D-BC02-4BB6-9552-FEF7E6C4F2BF}" type="slidenum">
              <a:rPr lang="sv-SE" smtClean="0"/>
              <a:pPr/>
              <a:t>‹#›</a:t>
            </a:fld>
            <a:endParaRPr lang="sv-SE" dirty="0"/>
          </a:p>
        </p:txBody>
      </p:sp>
    </p:spTree>
    <p:extLst>
      <p:ext uri="{BB962C8B-B14F-4D97-AF65-F5344CB8AC3E}">
        <p14:creationId xmlns:p14="http://schemas.microsoft.com/office/powerpoint/2010/main" val="4210942037"/>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Rubrik med avsnitt">
    <p:spTree>
      <p:nvGrpSpPr>
        <p:cNvPr id="1" name=""/>
        <p:cNvGrpSpPr/>
        <p:nvPr/>
      </p:nvGrpSpPr>
      <p:grpSpPr>
        <a:xfrm>
          <a:off x="0" y="0"/>
          <a:ext cx="0" cy="0"/>
          <a:chOff x="0" y="0"/>
          <a:chExt cx="0" cy="0"/>
        </a:xfrm>
      </p:grpSpPr>
      <p:sp>
        <p:nvSpPr>
          <p:cNvPr id="7" name="Rektangel 6"/>
          <p:cNvSpPr/>
          <p:nvPr userDrawn="1"/>
        </p:nvSpPr>
        <p:spPr>
          <a:xfrm>
            <a:off x="0" y="2358000"/>
            <a:ext cx="9144000" cy="450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800"/>
          </a:p>
        </p:txBody>
      </p:sp>
      <p:sp>
        <p:nvSpPr>
          <p:cNvPr id="2" name="Rubrik 1"/>
          <p:cNvSpPr>
            <a:spLocks noGrp="1"/>
          </p:cNvSpPr>
          <p:nvPr>
            <p:ph type="title" hasCustomPrompt="1"/>
          </p:nvPr>
        </p:nvSpPr>
        <p:spPr>
          <a:xfrm>
            <a:off x="1142100" y="3021178"/>
            <a:ext cx="7373700" cy="1382378"/>
          </a:xfrm>
        </p:spPr>
        <p:txBody>
          <a:bodyPr anchor="t">
            <a:normAutofit/>
          </a:bodyPr>
          <a:lstStyle>
            <a:lvl1pPr>
              <a:defRPr sz="3800">
                <a:solidFill>
                  <a:schemeClr val="bg1"/>
                </a:solidFill>
              </a:defRPr>
            </a:lvl1pPr>
          </a:lstStyle>
          <a:p>
            <a:r>
              <a:rPr lang="sv-SE" dirty="0" smtClean="0"/>
              <a:t>Avsnittsrubrik</a:t>
            </a:r>
            <a:endParaRPr lang="sv-SE" dirty="0"/>
          </a:p>
        </p:txBody>
      </p:sp>
    </p:spTree>
    <p:extLst>
      <p:ext uri="{BB962C8B-B14F-4D97-AF65-F5344CB8AC3E}">
        <p14:creationId xmlns:p14="http://schemas.microsoft.com/office/powerpoint/2010/main" val="2873357528"/>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vå innehållsdelar">
    <p:spTree>
      <p:nvGrpSpPr>
        <p:cNvPr id="1" name=""/>
        <p:cNvGrpSpPr/>
        <p:nvPr/>
      </p:nvGrpSpPr>
      <p:grpSpPr>
        <a:xfrm>
          <a:off x="0" y="0"/>
          <a:ext cx="0" cy="0"/>
          <a:chOff x="0" y="0"/>
          <a:chExt cx="0" cy="0"/>
        </a:xfrm>
      </p:grpSpPr>
      <p:sp>
        <p:nvSpPr>
          <p:cNvPr id="2" name="Rubrik 1"/>
          <p:cNvSpPr>
            <a:spLocks noGrp="1"/>
          </p:cNvSpPr>
          <p:nvPr>
            <p:ph type="title" hasCustomPrompt="1"/>
          </p:nvPr>
        </p:nvSpPr>
        <p:spPr>
          <a:xfrm>
            <a:off x="629101" y="787042"/>
            <a:ext cx="7886249" cy="652145"/>
          </a:xfrm>
        </p:spPr>
        <p:txBody>
          <a:bodyPr/>
          <a:lstStyle>
            <a:lvl1pPr>
              <a:defRPr sz="3600"/>
            </a:lvl1pPr>
          </a:lstStyle>
          <a:p>
            <a:r>
              <a:rPr lang="sv-SE" dirty="0" smtClean="0"/>
              <a:t>Mindre rubrik</a:t>
            </a:r>
            <a:endParaRPr lang="sv-SE" dirty="0"/>
          </a:p>
        </p:txBody>
      </p:sp>
      <p:sp>
        <p:nvSpPr>
          <p:cNvPr id="3" name="Platshållare för innehåll 2"/>
          <p:cNvSpPr>
            <a:spLocks noGrp="1"/>
          </p:cNvSpPr>
          <p:nvPr>
            <p:ph sz="half" idx="1"/>
          </p:nvPr>
        </p:nvSpPr>
        <p:spPr>
          <a:xfrm>
            <a:off x="629100" y="1439187"/>
            <a:ext cx="3885300" cy="4737777"/>
          </a:xfrm>
        </p:spPr>
        <p:txBody>
          <a:bodyPr/>
          <a:lstStyle>
            <a:lvl1pPr>
              <a:defRPr>
                <a:solidFill>
                  <a:schemeClr val="accent1">
                    <a:lumMod val="75000"/>
                  </a:schemeClr>
                </a:solidFill>
              </a:defRPr>
            </a:lvl1pPr>
          </a:lstStyle>
          <a:p>
            <a:pPr lvl="0"/>
            <a:r>
              <a:rPr lang="sv-SE" dirty="0" smtClean="0"/>
              <a:t>Klicka här för att ändra format på bakgrundstexten</a:t>
            </a:r>
          </a:p>
          <a:p>
            <a:pPr lvl="1"/>
            <a:r>
              <a:rPr lang="sv-SE" dirty="0" smtClean="0"/>
              <a:t>Nivå två</a:t>
            </a:r>
          </a:p>
          <a:p>
            <a:pPr lvl="2"/>
            <a:r>
              <a:rPr lang="sv-SE" dirty="0" smtClean="0"/>
              <a:t>Nivå tre</a:t>
            </a:r>
          </a:p>
          <a:p>
            <a:pPr lvl="3"/>
            <a:r>
              <a:rPr lang="sv-SE" dirty="0" smtClean="0"/>
              <a:t>Nivå fyra</a:t>
            </a:r>
          </a:p>
          <a:p>
            <a:pPr lvl="4"/>
            <a:r>
              <a:rPr lang="sv-SE" dirty="0" smtClean="0"/>
              <a:t>Nivå fem</a:t>
            </a:r>
            <a:endParaRPr lang="sv-SE" dirty="0"/>
          </a:p>
        </p:txBody>
      </p:sp>
      <p:sp>
        <p:nvSpPr>
          <p:cNvPr id="4" name="Platshållare för innehåll 3"/>
          <p:cNvSpPr>
            <a:spLocks noGrp="1"/>
          </p:cNvSpPr>
          <p:nvPr>
            <p:ph sz="half" idx="2"/>
          </p:nvPr>
        </p:nvSpPr>
        <p:spPr>
          <a:xfrm>
            <a:off x="4630500" y="1439187"/>
            <a:ext cx="3885300" cy="4738413"/>
          </a:xfrm>
        </p:spPr>
        <p:txBody>
          <a:bodyPr/>
          <a:lstStyle>
            <a:lvl1pPr>
              <a:defRPr>
                <a:solidFill>
                  <a:schemeClr val="accent1">
                    <a:lumMod val="75000"/>
                  </a:schemeClr>
                </a:solidFill>
              </a:defRPr>
            </a:lvl1pPr>
          </a:lstStyle>
          <a:p>
            <a:pPr lvl="0"/>
            <a:r>
              <a:rPr lang="sv-SE" dirty="0" smtClean="0"/>
              <a:t>Klicka här för att ändra format på bakgrundstexten</a:t>
            </a:r>
          </a:p>
          <a:p>
            <a:pPr lvl="1"/>
            <a:r>
              <a:rPr lang="sv-SE" dirty="0" smtClean="0"/>
              <a:t>Nivå två</a:t>
            </a:r>
          </a:p>
          <a:p>
            <a:pPr lvl="2"/>
            <a:r>
              <a:rPr lang="sv-SE" dirty="0" smtClean="0"/>
              <a:t>Nivå tre</a:t>
            </a:r>
          </a:p>
          <a:p>
            <a:pPr lvl="3"/>
            <a:r>
              <a:rPr lang="sv-SE" dirty="0" smtClean="0"/>
              <a:t>Nivå fyra</a:t>
            </a:r>
          </a:p>
          <a:p>
            <a:pPr lvl="4"/>
            <a:r>
              <a:rPr lang="sv-SE" dirty="0" smtClean="0"/>
              <a:t>Nivå fem</a:t>
            </a:r>
            <a:endParaRPr lang="sv-SE" dirty="0"/>
          </a:p>
        </p:txBody>
      </p:sp>
      <p:sp>
        <p:nvSpPr>
          <p:cNvPr id="5" name="Platshållare för datum 4"/>
          <p:cNvSpPr>
            <a:spLocks noGrp="1"/>
          </p:cNvSpPr>
          <p:nvPr>
            <p:ph type="dt" sz="half" idx="10"/>
          </p:nvPr>
        </p:nvSpPr>
        <p:spPr/>
        <p:txBody>
          <a:bodyPr/>
          <a:lstStyle/>
          <a:p>
            <a:fld id="{2D44CBEE-E6DE-47E3-981B-80C11ECF5B1C}" type="datetimeFigureOut">
              <a:rPr lang="sv-SE" smtClean="0"/>
              <a:pPr/>
              <a:t>2022-02-09</a:t>
            </a:fld>
            <a:endParaRPr lang="sv-SE" dirty="0"/>
          </a:p>
        </p:txBody>
      </p:sp>
      <p:sp>
        <p:nvSpPr>
          <p:cNvPr id="6" name="Platshållare för sidfot 5"/>
          <p:cNvSpPr>
            <a:spLocks noGrp="1"/>
          </p:cNvSpPr>
          <p:nvPr>
            <p:ph type="ftr" sz="quarter" idx="11"/>
          </p:nvPr>
        </p:nvSpPr>
        <p:spPr/>
        <p:txBody>
          <a:bodyPr/>
          <a:lstStyle/>
          <a:p>
            <a:endParaRPr lang="sv-SE" dirty="0"/>
          </a:p>
        </p:txBody>
      </p:sp>
      <p:sp>
        <p:nvSpPr>
          <p:cNvPr id="7" name="Platshållare för bildnummer 6"/>
          <p:cNvSpPr>
            <a:spLocks noGrp="1"/>
          </p:cNvSpPr>
          <p:nvPr>
            <p:ph type="sldNum" sz="quarter" idx="12"/>
          </p:nvPr>
        </p:nvSpPr>
        <p:spPr/>
        <p:txBody>
          <a:bodyPr/>
          <a:lstStyle/>
          <a:p>
            <a:fld id="{1334427D-BC02-4BB6-9552-FEF7E6C4F2BF}" type="slidenum">
              <a:rPr lang="sv-SE" smtClean="0"/>
              <a:pPr/>
              <a:t>‹#›</a:t>
            </a:fld>
            <a:endParaRPr lang="sv-SE" dirty="0"/>
          </a:p>
        </p:txBody>
      </p:sp>
    </p:spTree>
    <p:extLst>
      <p:ext uri="{BB962C8B-B14F-4D97-AF65-F5344CB8AC3E}">
        <p14:creationId xmlns:p14="http://schemas.microsoft.com/office/powerpoint/2010/main" val="3877273135"/>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Rubrik med bild och diagram">
    <p:spTree>
      <p:nvGrpSpPr>
        <p:cNvPr id="1" name=""/>
        <p:cNvGrpSpPr/>
        <p:nvPr/>
      </p:nvGrpSpPr>
      <p:grpSpPr>
        <a:xfrm>
          <a:off x="0" y="0"/>
          <a:ext cx="0" cy="0"/>
          <a:chOff x="0" y="0"/>
          <a:chExt cx="0" cy="0"/>
        </a:xfrm>
      </p:grpSpPr>
      <p:sp>
        <p:nvSpPr>
          <p:cNvPr id="2" name="Rubrik 1"/>
          <p:cNvSpPr>
            <a:spLocks noGrp="1"/>
          </p:cNvSpPr>
          <p:nvPr>
            <p:ph type="title" hasCustomPrompt="1"/>
          </p:nvPr>
        </p:nvSpPr>
        <p:spPr>
          <a:xfrm>
            <a:off x="629101" y="1542416"/>
            <a:ext cx="7886249" cy="652145"/>
          </a:xfrm>
        </p:spPr>
        <p:txBody>
          <a:bodyPr/>
          <a:lstStyle>
            <a:lvl1pPr>
              <a:defRPr/>
            </a:lvl1pPr>
          </a:lstStyle>
          <a:p>
            <a:r>
              <a:rPr lang="sv-SE" dirty="0" smtClean="0"/>
              <a:t>Mindre rubrik</a:t>
            </a:r>
            <a:endParaRPr lang="sv-SE" dirty="0"/>
          </a:p>
        </p:txBody>
      </p:sp>
      <p:sp>
        <p:nvSpPr>
          <p:cNvPr id="3" name="Platshållare för innehåll 2"/>
          <p:cNvSpPr>
            <a:spLocks noGrp="1"/>
          </p:cNvSpPr>
          <p:nvPr>
            <p:ph sz="half" idx="1"/>
          </p:nvPr>
        </p:nvSpPr>
        <p:spPr>
          <a:xfrm>
            <a:off x="629100" y="2234709"/>
            <a:ext cx="3885300" cy="3942255"/>
          </a:xfrm>
        </p:spPr>
        <p:txBody>
          <a:bodyPr/>
          <a:lstStyle/>
          <a:p>
            <a:pPr lvl="0"/>
            <a:r>
              <a:rPr lang="sv-SE" smtClean="0"/>
              <a:t>Klicka här för att ändra format på bakgrundstexten</a:t>
            </a:r>
          </a:p>
          <a:p>
            <a:pPr lvl="1"/>
            <a:r>
              <a:rPr lang="sv-SE" smtClean="0"/>
              <a:t>Nivå två</a:t>
            </a:r>
          </a:p>
          <a:p>
            <a:pPr lvl="2"/>
            <a:r>
              <a:rPr lang="sv-SE" smtClean="0"/>
              <a:t>Nivå tre</a:t>
            </a:r>
          </a:p>
          <a:p>
            <a:pPr lvl="3"/>
            <a:r>
              <a:rPr lang="sv-SE" smtClean="0"/>
              <a:t>Nivå fyra</a:t>
            </a:r>
          </a:p>
          <a:p>
            <a:pPr lvl="4"/>
            <a:r>
              <a:rPr lang="sv-SE" smtClean="0"/>
              <a:t>Nivå fem</a:t>
            </a:r>
            <a:endParaRPr lang="sv-SE" dirty="0"/>
          </a:p>
        </p:txBody>
      </p:sp>
      <p:sp>
        <p:nvSpPr>
          <p:cNvPr id="11" name="Platshållare för diagram 10"/>
          <p:cNvSpPr>
            <a:spLocks noGrp="1"/>
          </p:cNvSpPr>
          <p:nvPr>
            <p:ph type="chart" sz="quarter" idx="13"/>
          </p:nvPr>
        </p:nvSpPr>
        <p:spPr>
          <a:xfrm>
            <a:off x="4630500" y="2234963"/>
            <a:ext cx="3885300" cy="3942000"/>
          </a:xfrm>
        </p:spPr>
        <p:txBody>
          <a:bodyPr/>
          <a:lstStyle/>
          <a:p>
            <a:r>
              <a:rPr lang="sv-SE" smtClean="0"/>
              <a:t>Klicka på ikonen för att lägga till ett diagram</a:t>
            </a:r>
            <a:endParaRPr lang="sv-SE" dirty="0"/>
          </a:p>
        </p:txBody>
      </p:sp>
      <p:sp>
        <p:nvSpPr>
          <p:cNvPr id="4" name="Platshållare för datum 3"/>
          <p:cNvSpPr>
            <a:spLocks noGrp="1"/>
          </p:cNvSpPr>
          <p:nvPr>
            <p:ph type="dt" sz="half" idx="14"/>
          </p:nvPr>
        </p:nvSpPr>
        <p:spPr/>
        <p:txBody>
          <a:bodyPr/>
          <a:lstStyle/>
          <a:p>
            <a:fld id="{2D44CBEE-E6DE-47E3-981B-80C11ECF5B1C}" type="datetimeFigureOut">
              <a:rPr lang="sv-SE" smtClean="0"/>
              <a:pPr/>
              <a:t>2022-02-09</a:t>
            </a:fld>
            <a:endParaRPr lang="sv-SE" dirty="0"/>
          </a:p>
        </p:txBody>
      </p:sp>
      <p:sp>
        <p:nvSpPr>
          <p:cNvPr id="5" name="Platshållare för sidfot 4"/>
          <p:cNvSpPr>
            <a:spLocks noGrp="1"/>
          </p:cNvSpPr>
          <p:nvPr>
            <p:ph type="ftr" sz="quarter" idx="15"/>
          </p:nvPr>
        </p:nvSpPr>
        <p:spPr/>
        <p:txBody>
          <a:bodyPr/>
          <a:lstStyle/>
          <a:p>
            <a:endParaRPr lang="sv-SE" dirty="0"/>
          </a:p>
        </p:txBody>
      </p:sp>
      <p:sp>
        <p:nvSpPr>
          <p:cNvPr id="6" name="Platshållare för bildnummer 5"/>
          <p:cNvSpPr>
            <a:spLocks noGrp="1"/>
          </p:cNvSpPr>
          <p:nvPr>
            <p:ph type="sldNum" sz="quarter" idx="16"/>
          </p:nvPr>
        </p:nvSpPr>
        <p:spPr/>
        <p:txBody>
          <a:bodyPr/>
          <a:lstStyle/>
          <a:p>
            <a:fld id="{1334427D-BC02-4BB6-9552-FEF7E6C4F2BF}" type="slidenum">
              <a:rPr lang="sv-SE" smtClean="0"/>
              <a:pPr/>
              <a:t>‹#›</a:t>
            </a:fld>
            <a:endParaRPr lang="sv-SE" dirty="0"/>
          </a:p>
        </p:txBody>
      </p:sp>
    </p:spTree>
    <p:extLst>
      <p:ext uri="{BB962C8B-B14F-4D97-AF65-F5344CB8AC3E}">
        <p14:creationId xmlns:p14="http://schemas.microsoft.com/office/powerpoint/2010/main" val="1064992983"/>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Rubrik med bild och text">
    <p:spTree>
      <p:nvGrpSpPr>
        <p:cNvPr id="1" name=""/>
        <p:cNvGrpSpPr/>
        <p:nvPr/>
      </p:nvGrpSpPr>
      <p:grpSpPr>
        <a:xfrm>
          <a:off x="0" y="0"/>
          <a:ext cx="0" cy="0"/>
          <a:chOff x="0" y="0"/>
          <a:chExt cx="0" cy="0"/>
        </a:xfrm>
      </p:grpSpPr>
      <p:sp>
        <p:nvSpPr>
          <p:cNvPr id="2" name="Rubrik 1"/>
          <p:cNvSpPr>
            <a:spLocks noGrp="1"/>
          </p:cNvSpPr>
          <p:nvPr>
            <p:ph type="title" hasCustomPrompt="1"/>
          </p:nvPr>
        </p:nvSpPr>
        <p:spPr>
          <a:xfrm>
            <a:off x="629101" y="1542416"/>
            <a:ext cx="7886249" cy="652145"/>
          </a:xfrm>
        </p:spPr>
        <p:txBody>
          <a:bodyPr/>
          <a:lstStyle>
            <a:lvl1pPr>
              <a:defRPr/>
            </a:lvl1pPr>
          </a:lstStyle>
          <a:p>
            <a:r>
              <a:rPr lang="sv-SE" dirty="0" smtClean="0"/>
              <a:t>Mindre rubrik</a:t>
            </a:r>
            <a:endParaRPr lang="sv-SE" dirty="0"/>
          </a:p>
        </p:txBody>
      </p:sp>
      <p:sp>
        <p:nvSpPr>
          <p:cNvPr id="11" name="Platshållare för text 10"/>
          <p:cNvSpPr>
            <a:spLocks noGrp="1"/>
          </p:cNvSpPr>
          <p:nvPr>
            <p:ph type="body" sz="quarter" idx="13" hasCustomPrompt="1"/>
          </p:nvPr>
        </p:nvSpPr>
        <p:spPr>
          <a:xfrm>
            <a:off x="629100" y="2235599"/>
            <a:ext cx="3885300" cy="3942000"/>
          </a:xfrm>
        </p:spPr>
        <p:txBody>
          <a:bodyPr/>
          <a:lstStyle>
            <a:lvl1pPr marL="0" indent="0">
              <a:buNone/>
              <a:defRPr/>
            </a:lvl1pPr>
          </a:lstStyle>
          <a:p>
            <a:pPr lvl="0"/>
            <a:r>
              <a:rPr lang="sv-SE" dirty="0" smtClean="0"/>
              <a:t>Bildtext</a:t>
            </a:r>
            <a:endParaRPr lang="sv-SE" dirty="0"/>
          </a:p>
        </p:txBody>
      </p:sp>
      <p:sp>
        <p:nvSpPr>
          <p:cNvPr id="13" name="Platshållare för bild 12"/>
          <p:cNvSpPr>
            <a:spLocks noGrp="1"/>
          </p:cNvSpPr>
          <p:nvPr>
            <p:ph type="pic" sz="quarter" idx="14"/>
          </p:nvPr>
        </p:nvSpPr>
        <p:spPr>
          <a:xfrm>
            <a:off x="4630499" y="2235599"/>
            <a:ext cx="3885300" cy="3942000"/>
          </a:xfrm>
        </p:spPr>
        <p:txBody>
          <a:bodyPr/>
          <a:lstStyle/>
          <a:p>
            <a:r>
              <a:rPr lang="sv-SE" smtClean="0"/>
              <a:t>Dra bilden till platshållaren eller klicka på ikonen för att lägga till den</a:t>
            </a:r>
            <a:endParaRPr lang="sv-SE"/>
          </a:p>
        </p:txBody>
      </p:sp>
      <p:sp>
        <p:nvSpPr>
          <p:cNvPr id="3" name="Platshållare för datum 2"/>
          <p:cNvSpPr>
            <a:spLocks noGrp="1"/>
          </p:cNvSpPr>
          <p:nvPr>
            <p:ph type="dt" sz="half" idx="15"/>
          </p:nvPr>
        </p:nvSpPr>
        <p:spPr/>
        <p:txBody>
          <a:bodyPr/>
          <a:lstStyle/>
          <a:p>
            <a:fld id="{2D44CBEE-E6DE-47E3-981B-80C11ECF5B1C}" type="datetimeFigureOut">
              <a:rPr lang="sv-SE" smtClean="0"/>
              <a:pPr/>
              <a:t>2022-02-09</a:t>
            </a:fld>
            <a:endParaRPr lang="sv-SE" dirty="0"/>
          </a:p>
        </p:txBody>
      </p:sp>
      <p:sp>
        <p:nvSpPr>
          <p:cNvPr id="4" name="Platshållare för sidfot 3"/>
          <p:cNvSpPr>
            <a:spLocks noGrp="1"/>
          </p:cNvSpPr>
          <p:nvPr>
            <p:ph type="ftr" sz="quarter" idx="16"/>
          </p:nvPr>
        </p:nvSpPr>
        <p:spPr/>
        <p:txBody>
          <a:bodyPr/>
          <a:lstStyle/>
          <a:p>
            <a:endParaRPr lang="sv-SE" dirty="0"/>
          </a:p>
        </p:txBody>
      </p:sp>
      <p:sp>
        <p:nvSpPr>
          <p:cNvPr id="5" name="Platshållare för bildnummer 4"/>
          <p:cNvSpPr>
            <a:spLocks noGrp="1"/>
          </p:cNvSpPr>
          <p:nvPr>
            <p:ph type="sldNum" sz="quarter" idx="17"/>
          </p:nvPr>
        </p:nvSpPr>
        <p:spPr/>
        <p:txBody>
          <a:bodyPr/>
          <a:lstStyle/>
          <a:p>
            <a:fld id="{1334427D-BC02-4BB6-9552-FEF7E6C4F2BF}" type="slidenum">
              <a:rPr lang="sv-SE" smtClean="0"/>
              <a:pPr/>
              <a:t>‹#›</a:t>
            </a:fld>
            <a:endParaRPr lang="sv-SE" dirty="0"/>
          </a:p>
        </p:txBody>
      </p:sp>
    </p:spTree>
    <p:extLst>
      <p:ext uri="{BB962C8B-B14F-4D97-AF65-F5344CB8AC3E}">
        <p14:creationId xmlns:p14="http://schemas.microsoft.com/office/powerpoint/2010/main" val="1114919173"/>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Platshållare för rubrik 1"/>
          <p:cNvSpPr>
            <a:spLocks noGrp="1"/>
          </p:cNvSpPr>
          <p:nvPr>
            <p:ph type="title"/>
          </p:nvPr>
        </p:nvSpPr>
        <p:spPr>
          <a:xfrm>
            <a:off x="1143000" y="474037"/>
            <a:ext cx="7372349" cy="652145"/>
          </a:xfrm>
          <a:prstGeom prst="rect">
            <a:avLst/>
          </a:prstGeom>
        </p:spPr>
        <p:txBody>
          <a:bodyPr vert="horz" lIns="91440" tIns="45720" rIns="91440" bIns="45720" rtlCol="0" anchor="t">
            <a:noAutofit/>
          </a:bodyPr>
          <a:lstStyle/>
          <a:p>
            <a:r>
              <a:rPr lang="sv-SE" dirty="0" smtClean="0"/>
              <a:t>Klicka här för att ändra format</a:t>
            </a:r>
            <a:endParaRPr lang="sv-SE" dirty="0"/>
          </a:p>
        </p:txBody>
      </p:sp>
      <p:sp>
        <p:nvSpPr>
          <p:cNvPr id="3" name="Platshållare för text 2"/>
          <p:cNvSpPr>
            <a:spLocks noGrp="1"/>
          </p:cNvSpPr>
          <p:nvPr>
            <p:ph type="body" idx="1"/>
          </p:nvPr>
        </p:nvSpPr>
        <p:spPr>
          <a:xfrm>
            <a:off x="1143000" y="1240220"/>
            <a:ext cx="7372350" cy="4833874"/>
          </a:xfrm>
          <a:prstGeom prst="rect">
            <a:avLst/>
          </a:prstGeom>
        </p:spPr>
        <p:txBody>
          <a:bodyPr vert="horz" lIns="91440" tIns="45720" rIns="91440" bIns="45720" rtlCol="0">
            <a:noAutofit/>
          </a:bodyPr>
          <a:lstStyle/>
          <a:p>
            <a:pPr lvl="0"/>
            <a:r>
              <a:rPr lang="sv-SE" dirty="0" smtClean="0"/>
              <a:t>Klicka här för att ändra format på bakgrundstexten</a:t>
            </a:r>
          </a:p>
          <a:p>
            <a:pPr lvl="1"/>
            <a:r>
              <a:rPr lang="sv-SE" dirty="0" smtClean="0"/>
              <a:t>Nivå två</a:t>
            </a:r>
          </a:p>
          <a:p>
            <a:pPr lvl="2"/>
            <a:r>
              <a:rPr lang="sv-SE" dirty="0" smtClean="0"/>
              <a:t>Nivå tre</a:t>
            </a:r>
          </a:p>
          <a:p>
            <a:pPr lvl="3"/>
            <a:r>
              <a:rPr lang="sv-SE" dirty="0" smtClean="0"/>
              <a:t>Nivå fyra</a:t>
            </a:r>
          </a:p>
          <a:p>
            <a:pPr lvl="4"/>
            <a:r>
              <a:rPr lang="sv-SE" dirty="0" smtClean="0"/>
              <a:t>Nivå fem</a:t>
            </a:r>
            <a:endParaRPr lang="sv-SE" dirty="0"/>
          </a:p>
        </p:txBody>
      </p:sp>
      <p:sp>
        <p:nvSpPr>
          <p:cNvPr id="4" name="Platshållare för datum 3"/>
          <p:cNvSpPr>
            <a:spLocks noGrp="1"/>
          </p:cNvSpPr>
          <p:nvPr>
            <p:ph type="dt" sz="half" idx="2"/>
          </p:nvPr>
        </p:nvSpPr>
        <p:spPr>
          <a:xfrm>
            <a:off x="5778000" y="6356351"/>
            <a:ext cx="1147399" cy="360000"/>
          </a:xfrm>
          <a:prstGeom prst="rect">
            <a:avLst/>
          </a:prstGeom>
        </p:spPr>
        <p:txBody>
          <a:bodyPr vert="horz" lIns="36000" tIns="45720" rIns="90000" bIns="45720" rtlCol="0" anchor="ctr"/>
          <a:lstStyle>
            <a:lvl1pPr algn="l">
              <a:defRPr sz="1200">
                <a:solidFill>
                  <a:schemeClr val="tx1"/>
                </a:solidFill>
                <a:latin typeface="+mj-lt"/>
              </a:defRPr>
            </a:lvl1pPr>
          </a:lstStyle>
          <a:p>
            <a:r>
              <a:rPr lang="sv-SE" dirty="0" smtClean="0"/>
              <a:t>15-07-07</a:t>
            </a:r>
            <a:endParaRPr lang="sv-SE" dirty="0"/>
          </a:p>
        </p:txBody>
      </p:sp>
      <p:sp>
        <p:nvSpPr>
          <p:cNvPr id="5" name="Platshållare för sidfot 4"/>
          <p:cNvSpPr>
            <a:spLocks noGrp="1"/>
          </p:cNvSpPr>
          <p:nvPr>
            <p:ph type="ftr" sz="quarter" idx="3"/>
          </p:nvPr>
        </p:nvSpPr>
        <p:spPr>
          <a:xfrm>
            <a:off x="3159000" y="6357600"/>
            <a:ext cx="2554165" cy="360000"/>
          </a:xfrm>
          <a:prstGeom prst="rect">
            <a:avLst/>
          </a:prstGeom>
        </p:spPr>
        <p:txBody>
          <a:bodyPr vert="horz" lIns="108000" tIns="45720" rIns="91440" bIns="45720" rtlCol="0" anchor="ctr"/>
          <a:lstStyle>
            <a:lvl1pPr algn="l">
              <a:defRPr sz="1200">
                <a:solidFill>
                  <a:schemeClr val="tx1"/>
                </a:solidFill>
                <a:latin typeface="+mj-lt"/>
              </a:defRPr>
            </a:lvl1pPr>
          </a:lstStyle>
          <a:p>
            <a:endParaRPr lang="sv-SE" dirty="0"/>
          </a:p>
        </p:txBody>
      </p:sp>
      <p:sp>
        <p:nvSpPr>
          <p:cNvPr id="6" name="Platshållare för bildnummer 5"/>
          <p:cNvSpPr>
            <a:spLocks noGrp="1"/>
          </p:cNvSpPr>
          <p:nvPr>
            <p:ph type="sldNum" sz="quarter" idx="4"/>
          </p:nvPr>
        </p:nvSpPr>
        <p:spPr>
          <a:xfrm>
            <a:off x="7367950" y="6356350"/>
            <a:ext cx="1147400" cy="360000"/>
          </a:xfrm>
          <a:prstGeom prst="rect">
            <a:avLst/>
          </a:prstGeom>
        </p:spPr>
        <p:txBody>
          <a:bodyPr vert="horz" lIns="91440" tIns="45720" rIns="0" bIns="45720" rtlCol="0" anchor="ctr"/>
          <a:lstStyle>
            <a:lvl1pPr algn="r">
              <a:defRPr sz="1200">
                <a:solidFill>
                  <a:schemeClr val="tx1"/>
                </a:solidFill>
                <a:latin typeface="+mj-lt"/>
              </a:defRPr>
            </a:lvl1pPr>
          </a:lstStyle>
          <a:p>
            <a:fld id="{1334427D-BC02-4BB6-9552-FEF7E6C4F2BF}" type="slidenum">
              <a:rPr lang="sv-SE" smtClean="0"/>
              <a:pPr/>
              <a:t>‹#›</a:t>
            </a:fld>
            <a:endParaRPr lang="sv-SE" dirty="0"/>
          </a:p>
        </p:txBody>
      </p:sp>
      <p:sp>
        <p:nvSpPr>
          <p:cNvPr id="8" name="textruta 7"/>
          <p:cNvSpPr txBox="1"/>
          <p:nvPr/>
        </p:nvSpPr>
        <p:spPr>
          <a:xfrm>
            <a:off x="629100" y="6356349"/>
            <a:ext cx="2057400" cy="365125"/>
          </a:xfrm>
          <a:prstGeom prst="rect">
            <a:avLst/>
          </a:prstGeom>
          <a:noFill/>
        </p:spPr>
        <p:txBody>
          <a:bodyPr wrap="square" lIns="36000" rtlCol="0" anchor="ctr" anchorCtr="0">
            <a:noAutofit/>
          </a:bodyPr>
          <a:lstStyle/>
          <a:p>
            <a:r>
              <a:rPr lang="sv-SE" sz="1200" dirty="0" smtClean="0">
                <a:latin typeface="Arial" panose="020B0604020202020204" pitchFamily="34" charset="0"/>
                <a:cs typeface="Arial" panose="020B0604020202020204" pitchFamily="34" charset="0"/>
              </a:rPr>
              <a:t>Mittuniversitetet</a:t>
            </a:r>
            <a:endParaRPr lang="sv-SE" sz="1200" dirty="0">
              <a:latin typeface="Arial" panose="020B0604020202020204" pitchFamily="34" charset="0"/>
              <a:cs typeface="Arial" panose="020B0604020202020204" pitchFamily="34" charset="0"/>
            </a:endParaRPr>
          </a:p>
        </p:txBody>
      </p:sp>
      <p:cxnSp>
        <p:nvCxnSpPr>
          <p:cNvPr id="9" name="Rak 8"/>
          <p:cNvCxnSpPr/>
          <p:nvPr/>
        </p:nvCxnSpPr>
        <p:spPr>
          <a:xfrm>
            <a:off x="639036" y="6310166"/>
            <a:ext cx="7884000" cy="0"/>
          </a:xfrm>
          <a:prstGeom prst="line">
            <a:avLst/>
          </a:prstGeom>
          <a:ln w="3175">
            <a:solidFill>
              <a:schemeClr val="tx1"/>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73031450"/>
      </p:ext>
    </p:extLst>
  </p:cSld>
  <p:clrMap bg1="lt1" tx1="dk1" bg2="lt2" tx2="dk2" accent1="accent1" accent2="accent2" accent3="accent3" accent4="accent4" accent5="accent5" accent6="accent6" hlink="hlink" folHlink="folHlink"/>
  <p:sldLayoutIdLst>
    <p:sldLayoutId id="2147483649" r:id="rId1"/>
    <p:sldLayoutId id="2147483656" r:id="rId2"/>
    <p:sldLayoutId id="2147483657" r:id="rId3"/>
    <p:sldLayoutId id="2147483650" r:id="rId4"/>
    <p:sldLayoutId id="2147483651" r:id="rId5"/>
    <p:sldLayoutId id="2147483662" r:id="rId6"/>
    <p:sldLayoutId id="2147483652" r:id="rId7"/>
    <p:sldLayoutId id="2147483665" r:id="rId8"/>
    <p:sldLayoutId id="2147483663" r:id="rId9"/>
    <p:sldLayoutId id="2147483664" r:id="rId10"/>
    <p:sldLayoutId id="2147483653" r:id="rId11"/>
    <p:sldLayoutId id="2147483654" r:id="rId12"/>
    <p:sldLayoutId id="2147483655" r:id="rId13"/>
  </p:sldLayoutIdLst>
  <p:timing>
    <p:tnLst>
      <p:par>
        <p:cTn id="1" dur="indefinite" restart="never" nodeType="tmRoot"/>
      </p:par>
    </p:tnLst>
  </p:timing>
  <p:txStyles>
    <p:titleStyle>
      <a:lvl1pPr algn="l" defTabSz="914400" rtl="0" eaLnBrk="1" latinLnBrk="0" hangingPunct="1">
        <a:lnSpc>
          <a:spcPts val="3600"/>
        </a:lnSpc>
        <a:spcBef>
          <a:spcPct val="0"/>
        </a:spcBef>
        <a:buNone/>
        <a:defRPr sz="2200" b="1" kern="1200">
          <a:solidFill>
            <a:schemeClr val="tx1"/>
          </a:solidFill>
          <a:latin typeface="+mj-lt"/>
          <a:ea typeface="+mj-ea"/>
          <a:cs typeface="+mj-cs"/>
        </a:defRPr>
      </a:lvl1pPr>
    </p:titleStyle>
    <p:bodyStyle>
      <a:lvl1pPr marL="228600" indent="-228600" algn="l" defTabSz="914400" rtl="0" eaLnBrk="1" latinLnBrk="0" hangingPunct="1">
        <a:lnSpc>
          <a:spcPct val="100000"/>
        </a:lnSpc>
        <a:spcBef>
          <a:spcPts val="1500"/>
        </a:spcBef>
        <a:spcAft>
          <a:spcPts val="0"/>
        </a:spcAft>
        <a:buClr>
          <a:schemeClr val="accent1"/>
        </a:buClr>
        <a:buFont typeface="Arial" panose="020B0604020202020204" pitchFamily="34" charset="0"/>
        <a:buChar char="•"/>
        <a:defRPr sz="2000" kern="1200">
          <a:solidFill>
            <a:schemeClr val="accent1">
              <a:lumMod val="75000"/>
            </a:schemeClr>
          </a:solidFill>
          <a:latin typeface="+mj-lt"/>
          <a:ea typeface="+mn-ea"/>
          <a:cs typeface="+mn-cs"/>
        </a:defRPr>
      </a:lvl1pPr>
      <a:lvl2pPr marL="6858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2" pos="2880">
          <p15:clr>
            <a:srgbClr val="F26B43"/>
          </p15:clr>
        </p15:guide>
        <p15:guide id="3" orient="horz" pos="1094">
          <p15:clr>
            <a:srgbClr val="F26B43"/>
          </p15:clr>
        </p15:guide>
        <p15:guide id="4" orient="horz" pos="1480">
          <p15:clr>
            <a:srgbClr val="F26B43"/>
          </p15:clr>
        </p15:guide>
        <p15:guide id="5" pos="38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4.xml"/><Relationship Id="rId5" Type="http://schemas.openxmlformats.org/officeDocument/2006/relationships/image" Target="../media/image11.jpeg"/><Relationship Id="rId4" Type="http://schemas.openxmlformats.org/officeDocument/2006/relationships/image" Target="../media/image10.jpeg"/></Relationships>
</file>

<file path=ppt/slides/_rels/slide1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4.xml"/><Relationship Id="rId4" Type="http://schemas.openxmlformats.org/officeDocument/2006/relationships/image" Target="../media/image15.jpeg"/></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jpg"/><Relationship Id="rId1" Type="http://schemas.openxmlformats.org/officeDocument/2006/relationships/slideLayout" Target="../slideLayouts/slideLayout4.xml"/><Relationship Id="rId5" Type="http://schemas.openxmlformats.org/officeDocument/2006/relationships/image" Target="../media/image24.jpeg"/><Relationship Id="rId4" Type="http://schemas.openxmlformats.org/officeDocument/2006/relationships/image" Target="../media/image23.jpeg"/></Relationships>
</file>

<file path=ppt/slides/_rels/slide22.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4.xml"/><Relationship Id="rId6" Type="http://schemas.openxmlformats.org/officeDocument/2006/relationships/image" Target="../media/image29.jpeg"/><Relationship Id="rId5" Type="http://schemas.openxmlformats.org/officeDocument/2006/relationships/image" Target="../media/image28.gif"/><Relationship Id="rId4" Type="http://schemas.openxmlformats.org/officeDocument/2006/relationships/image" Target="../media/image27.jpe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3.xml"/><Relationship Id="rId4" Type="http://schemas.openxmlformats.org/officeDocument/2006/relationships/image" Target="../media/image32.jpeg"/></Relationships>
</file>

<file path=ppt/slides/_rels/slide26.xml.rels><?xml version="1.0" encoding="UTF-8" standalone="yes"?>
<Relationships xmlns="http://schemas.openxmlformats.org/package/2006/relationships"><Relationship Id="rId2" Type="http://schemas.openxmlformats.org/officeDocument/2006/relationships/hyperlink" Target="https://git-scm.com/" TargetMode="Externa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hyperlink" Target="https://docs.google.com/document/d/1KaAqRoGC_q9JecnaDSO5pW2idaJUT1CprE93zIRoM-Y/edit" TargetMode="Externa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3" Type="http://schemas.openxmlformats.org/officeDocument/2006/relationships/hyperlink" Target="https://en.wikipedia.org/wiki/Criticism_of_Google" TargetMode="External"/><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hyperlink" Target="http://www.axure.com/" TargetMode="External"/><Relationship Id="rId2" Type="http://schemas.openxmlformats.org/officeDocument/2006/relationships/hyperlink" Target="http://balsamiq.com/products/mockups/" TargetMode="External"/><Relationship Id="rId1" Type="http://schemas.openxmlformats.org/officeDocument/2006/relationships/slideLayout" Target="../slideLayouts/slideLayout4.xml"/><Relationship Id="rId5" Type="http://schemas.openxmlformats.org/officeDocument/2006/relationships/image" Target="../media/image4.jpeg"/><Relationship Id="rId4" Type="http://schemas.openxmlformats.org/officeDocument/2006/relationships/hyperlink" Target="http://www.invisionapp.com/"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ctrTitle"/>
          </p:nvPr>
        </p:nvSpPr>
        <p:spPr/>
        <p:txBody>
          <a:bodyPr/>
          <a:lstStyle/>
          <a:p>
            <a:r>
              <a:rPr lang="sv-SE" dirty="0" smtClean="0"/>
              <a:t>Prototyputveckling och utvärdering av IT-system</a:t>
            </a:r>
            <a:endParaRPr lang="sv-SE" dirty="0"/>
          </a:p>
        </p:txBody>
      </p:sp>
      <p:sp>
        <p:nvSpPr>
          <p:cNvPr id="3" name="Underrubrik 2"/>
          <p:cNvSpPr>
            <a:spLocks noGrp="1"/>
          </p:cNvSpPr>
          <p:nvPr>
            <p:ph type="subTitle" idx="1"/>
          </p:nvPr>
        </p:nvSpPr>
        <p:spPr>
          <a:xfrm>
            <a:off x="1141649" y="3255302"/>
            <a:ext cx="7373701" cy="788400"/>
          </a:xfrm>
        </p:spPr>
        <p:txBody>
          <a:bodyPr/>
          <a:lstStyle/>
          <a:p>
            <a:r>
              <a:rPr lang="sv-SE" dirty="0" smtClean="0"/>
              <a:t>IG028G Introduktion till Projektbaserad Produktutveckling</a:t>
            </a:r>
            <a:endParaRPr lang="sv-SE" dirty="0"/>
          </a:p>
        </p:txBody>
      </p:sp>
    </p:spTree>
    <p:extLst>
      <p:ext uri="{BB962C8B-B14F-4D97-AF65-F5344CB8AC3E}">
        <p14:creationId xmlns:p14="http://schemas.microsoft.com/office/powerpoint/2010/main" val="86059895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a:xfrm>
            <a:off x="629100" y="569956"/>
            <a:ext cx="8514900" cy="652145"/>
          </a:xfrm>
        </p:spPr>
        <p:txBody>
          <a:bodyPr/>
          <a:lstStyle/>
          <a:p>
            <a:r>
              <a:rPr lang="sv-SE" dirty="0" smtClean="0"/>
              <a:t>MIT </a:t>
            </a:r>
            <a:r>
              <a:rPr lang="sv-SE" dirty="0" err="1" smtClean="0"/>
              <a:t>App</a:t>
            </a:r>
            <a:r>
              <a:rPr lang="sv-SE" dirty="0" smtClean="0"/>
              <a:t> </a:t>
            </a:r>
            <a:r>
              <a:rPr lang="sv-SE" dirty="0" err="1" smtClean="0"/>
              <a:t>inventor</a:t>
            </a:r>
            <a:r>
              <a:rPr lang="sv-SE" dirty="0" smtClean="0"/>
              <a:t> 2 - scratchliknande</a:t>
            </a:r>
            <a:endParaRPr lang="sv-SE" dirty="0"/>
          </a:p>
        </p:txBody>
      </p:sp>
      <p:sp>
        <p:nvSpPr>
          <p:cNvPr id="3" name="Platshållare för innehåll 2"/>
          <p:cNvSpPr>
            <a:spLocks noGrp="1"/>
          </p:cNvSpPr>
          <p:nvPr>
            <p:ph idx="1"/>
          </p:nvPr>
        </p:nvSpPr>
        <p:spPr/>
        <p:txBody>
          <a:bodyPr/>
          <a:lstStyle/>
          <a:p>
            <a:endParaRPr lang="sv-SE"/>
          </a:p>
        </p:txBody>
      </p:sp>
      <p:pic>
        <p:nvPicPr>
          <p:cNvPr id="4098" name="Picture 2" descr="https://proxy.duckduckgo.com/iu/?u=http%3A%2F%2Fwww.iccasalpusterlengo.gov.it%2Fwp-content%2Fuploads%2Fappinventor.png&amp;f=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007" y="1307548"/>
            <a:ext cx="9843910" cy="5537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697974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sv-SE" dirty="0" smtClean="0"/>
              <a:t>Android Studio</a:t>
            </a:r>
            <a:endParaRPr lang="sv-SE" dirty="0"/>
          </a:p>
        </p:txBody>
      </p:sp>
      <p:sp>
        <p:nvSpPr>
          <p:cNvPr id="3" name="Platshållare för innehåll 2"/>
          <p:cNvSpPr>
            <a:spLocks noGrp="1"/>
          </p:cNvSpPr>
          <p:nvPr>
            <p:ph idx="1"/>
          </p:nvPr>
        </p:nvSpPr>
        <p:spPr>
          <a:xfrm>
            <a:off x="615848" y="1108765"/>
            <a:ext cx="7912894" cy="4753293"/>
          </a:xfrm>
        </p:spPr>
        <p:txBody>
          <a:bodyPr/>
          <a:lstStyle/>
          <a:p>
            <a:r>
              <a:rPr lang="sv-SE" dirty="0" smtClean="0"/>
              <a:t>XML för layout, Java </a:t>
            </a:r>
            <a:r>
              <a:rPr lang="sv-SE" dirty="0" smtClean="0"/>
              <a:t>eller </a:t>
            </a:r>
            <a:r>
              <a:rPr lang="sv-SE" dirty="0" err="1" smtClean="0"/>
              <a:t>Kotlin</a:t>
            </a:r>
            <a:r>
              <a:rPr lang="sv-SE" dirty="0" smtClean="0"/>
              <a:t> för </a:t>
            </a:r>
            <a:r>
              <a:rPr lang="sv-SE" dirty="0" smtClean="0"/>
              <a:t>funktionalitet</a:t>
            </a:r>
            <a:endParaRPr lang="sv-SE" dirty="0"/>
          </a:p>
        </p:txBody>
      </p:sp>
      <p:pic>
        <p:nvPicPr>
          <p:cNvPr id="10242" name="Picture 2" descr="https://www.zdrojak.cz/wp-content/uploads/2013/11/android-studio-xml-preview.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547" y="1671767"/>
            <a:ext cx="9580768" cy="517960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https://www.zdrojak.cz/wp-content/uploads/2013/11/android-studio-xml-preview.png"/>
          <p:cNvPicPr>
            <a:picLocks noChangeAspect="1" noChangeArrowheads="1"/>
          </p:cNvPicPr>
          <p:nvPr/>
        </p:nvPicPr>
        <p:blipFill rotWithShape="1">
          <a:blip r:embed="rId2">
            <a:extLst>
              <a:ext uri="{28A0092B-C50C-407E-A947-70E740481C1C}">
                <a14:useLocalDpi xmlns:a14="http://schemas.microsoft.com/office/drawing/2010/main" val="0"/>
              </a:ext>
            </a:extLst>
          </a:blip>
          <a:srcRect l="23857" t="36164" r="53597" b="32174"/>
          <a:stretch/>
        </p:blipFill>
        <p:spPr bwMode="auto">
          <a:xfrm>
            <a:off x="2226365" y="2411895"/>
            <a:ext cx="4929809" cy="39889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978869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sv-SE" dirty="0" smtClean="0"/>
              <a:t>EVO </a:t>
            </a:r>
            <a:r>
              <a:rPr lang="sv-SE" dirty="0" err="1" smtClean="0"/>
              <a:t>Things</a:t>
            </a:r>
            <a:r>
              <a:rPr lang="sv-SE" dirty="0" smtClean="0"/>
              <a:t> (Cordova-baserad)</a:t>
            </a:r>
            <a:endParaRPr lang="sv-SE" dirty="0"/>
          </a:p>
        </p:txBody>
      </p:sp>
      <p:pic>
        <p:nvPicPr>
          <p:cNvPr id="11" name="Picture 10" descr="http://evomedia.evothings.com/2015/01/EstimoteEvothingsStudioScreenshot.png"/>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1741" t="2627" b="7941"/>
          <a:stretch/>
        </p:blipFill>
        <p:spPr bwMode="auto">
          <a:xfrm>
            <a:off x="0" y="1641702"/>
            <a:ext cx="9137069" cy="5205946"/>
          </a:xfrm>
          <a:prstGeom prst="rect">
            <a:avLst/>
          </a:prstGeom>
          <a:noFill/>
          <a:extLst>
            <a:ext uri="{909E8E84-426E-40DD-AFC4-6F175D3DCCD1}">
              <a14:hiddenFill xmlns:a14="http://schemas.microsoft.com/office/drawing/2010/main">
                <a:solidFill>
                  <a:srgbClr val="FFFFFF"/>
                </a:solidFill>
              </a14:hiddenFill>
            </a:ext>
          </a:extLst>
        </p:spPr>
      </p:pic>
      <p:sp>
        <p:nvSpPr>
          <p:cNvPr id="6" name="Rektangel 5"/>
          <p:cNvSpPr/>
          <p:nvPr/>
        </p:nvSpPr>
        <p:spPr>
          <a:xfrm>
            <a:off x="629100" y="1166354"/>
            <a:ext cx="7949612" cy="461665"/>
          </a:xfrm>
          <a:prstGeom prst="rect">
            <a:avLst/>
          </a:prstGeom>
        </p:spPr>
        <p:txBody>
          <a:bodyPr wrap="none">
            <a:spAutoFit/>
          </a:bodyPr>
          <a:lstStyle/>
          <a:p>
            <a:pPr marL="285750" indent="-285750">
              <a:buFont typeface="Arial" panose="020B0604020202020204" pitchFamily="34" charset="0"/>
              <a:buChar char="•"/>
            </a:pPr>
            <a:r>
              <a:rPr lang="sv-SE" sz="2400" dirty="0">
                <a:solidFill>
                  <a:schemeClr val="tx2"/>
                </a:solidFill>
                <a:latin typeface="+mj-lt"/>
              </a:rPr>
              <a:t>HTML5 och CSS för layout, </a:t>
            </a:r>
            <a:r>
              <a:rPr lang="sv-SE" sz="2400" dirty="0" err="1">
                <a:solidFill>
                  <a:schemeClr val="tx2"/>
                </a:solidFill>
                <a:latin typeface="+mj-lt"/>
              </a:rPr>
              <a:t>Javascript</a:t>
            </a:r>
            <a:r>
              <a:rPr lang="sv-SE" sz="2400" dirty="0">
                <a:solidFill>
                  <a:schemeClr val="tx2"/>
                </a:solidFill>
                <a:latin typeface="+mj-lt"/>
              </a:rPr>
              <a:t> för funktionalitet</a:t>
            </a:r>
          </a:p>
        </p:txBody>
      </p:sp>
    </p:spTree>
    <p:extLst>
      <p:ext uri="{BB962C8B-B14F-4D97-AF65-F5344CB8AC3E}">
        <p14:creationId xmlns:p14="http://schemas.microsoft.com/office/powerpoint/2010/main" val="240927087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2" name="Picture 4" descr="System on a chip - Wikipedia"/>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5682" t="9799" r="6825" b="8140"/>
          <a:stretch/>
        </p:blipFill>
        <p:spPr bwMode="auto">
          <a:xfrm>
            <a:off x="6029739" y="3909392"/>
            <a:ext cx="3220278" cy="2398643"/>
          </a:xfrm>
          <a:prstGeom prst="rect">
            <a:avLst/>
          </a:prstGeom>
          <a:noFill/>
          <a:extLst>
            <a:ext uri="{909E8E84-426E-40DD-AFC4-6F175D3DCCD1}">
              <a14:hiddenFill xmlns:a14="http://schemas.microsoft.com/office/drawing/2010/main">
                <a:solidFill>
                  <a:srgbClr val="FFFFFF"/>
                </a:solidFill>
              </a14:hiddenFill>
            </a:ext>
          </a:extLst>
        </p:spPr>
      </p:pic>
      <p:pic>
        <p:nvPicPr>
          <p:cNvPr id="22540" name="Picture 12" descr="https://www.arduino.cc/en/uploads/Tutorial/LCD_Base_bb_Fritz.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00780" y="1194473"/>
            <a:ext cx="5722199" cy="3163492"/>
          </a:xfrm>
          <a:prstGeom prst="rect">
            <a:avLst/>
          </a:prstGeom>
          <a:noFill/>
          <a:extLst>
            <a:ext uri="{909E8E84-426E-40DD-AFC4-6F175D3DCCD1}">
              <a14:hiddenFill xmlns:a14="http://schemas.microsoft.com/office/drawing/2010/main">
                <a:solidFill>
                  <a:srgbClr val="FFFFFF"/>
                </a:solidFill>
              </a14:hiddenFill>
            </a:ext>
          </a:extLst>
        </p:spPr>
      </p:pic>
      <p:sp>
        <p:nvSpPr>
          <p:cNvPr id="2" name="Rubrik 1"/>
          <p:cNvSpPr>
            <a:spLocks noGrp="1"/>
          </p:cNvSpPr>
          <p:nvPr>
            <p:ph type="title"/>
          </p:nvPr>
        </p:nvSpPr>
        <p:spPr>
          <a:xfrm>
            <a:off x="629100" y="569956"/>
            <a:ext cx="8311700" cy="652145"/>
          </a:xfrm>
        </p:spPr>
        <p:txBody>
          <a:bodyPr/>
          <a:lstStyle/>
          <a:p>
            <a:r>
              <a:rPr lang="sv-SE" dirty="0" smtClean="0"/>
              <a:t>Inbyggnadssystem (enkortsdatorer)</a:t>
            </a:r>
            <a:endParaRPr lang="sv-SE" dirty="0"/>
          </a:p>
        </p:txBody>
      </p:sp>
      <p:pic>
        <p:nvPicPr>
          <p:cNvPr id="22534" name="Picture 6" descr="https://www.spiercetech.com/shop/50-thickbox_default/arduino-nano-30-controller-terminal-breakout-board.jpg"/>
          <p:cNvPicPr>
            <a:picLocks noChangeAspect="1" noChangeArrowheads="1"/>
          </p:cNvPicPr>
          <p:nvPr/>
        </p:nvPicPr>
        <p:blipFill rotWithShape="1">
          <a:blip r:embed="rId4">
            <a:extLst>
              <a:ext uri="{28A0092B-C50C-407E-A947-70E740481C1C}">
                <a14:useLocalDpi xmlns:a14="http://schemas.microsoft.com/office/drawing/2010/main" val="0"/>
              </a:ext>
            </a:extLst>
          </a:blip>
          <a:srcRect l="8591" t="10362" r="8489" b="14223"/>
          <a:stretch/>
        </p:blipFill>
        <p:spPr bwMode="auto">
          <a:xfrm>
            <a:off x="199265" y="3672367"/>
            <a:ext cx="3074505" cy="279620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https://upload.wikimedia.org/wikipedia/commons/8/84/ESP-01.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559076" y="4579883"/>
            <a:ext cx="1805609" cy="1805609"/>
          </a:xfrm>
          <a:prstGeom prst="rect">
            <a:avLst/>
          </a:prstGeom>
          <a:noFill/>
          <a:extLst>
            <a:ext uri="{909E8E84-426E-40DD-AFC4-6F175D3DCCD1}">
              <a14:hiddenFill xmlns:a14="http://schemas.microsoft.com/office/drawing/2010/main">
                <a:solidFill>
                  <a:srgbClr val="FFFFFF"/>
                </a:solidFill>
              </a14:hiddenFill>
            </a:ext>
          </a:extLst>
        </p:spPr>
      </p:pic>
      <p:sp>
        <p:nvSpPr>
          <p:cNvPr id="5" name="Rektangel 4"/>
          <p:cNvSpPr/>
          <p:nvPr/>
        </p:nvSpPr>
        <p:spPr>
          <a:xfrm>
            <a:off x="6500996" y="6245146"/>
            <a:ext cx="2300630" cy="646331"/>
          </a:xfrm>
          <a:prstGeom prst="rect">
            <a:avLst/>
          </a:prstGeom>
        </p:spPr>
        <p:txBody>
          <a:bodyPr wrap="none">
            <a:spAutoFit/>
          </a:bodyPr>
          <a:lstStyle/>
          <a:p>
            <a:r>
              <a:rPr lang="sv-SE" dirty="0" err="1"/>
              <a:t>Raspberry</a:t>
            </a:r>
            <a:r>
              <a:rPr lang="sv-SE" dirty="0"/>
              <a:t> Pi </a:t>
            </a:r>
            <a:r>
              <a:rPr lang="sv-SE" dirty="0" smtClean="0"/>
              <a:t/>
            </a:r>
            <a:br>
              <a:rPr lang="sv-SE" dirty="0" smtClean="0"/>
            </a:br>
            <a:r>
              <a:rPr lang="sv-SE" dirty="0" smtClean="0"/>
              <a:t>– </a:t>
            </a:r>
            <a:r>
              <a:rPr lang="sv-SE" dirty="0" err="1" smtClean="0"/>
              <a:t>inkl</a:t>
            </a:r>
            <a:r>
              <a:rPr lang="sv-SE" dirty="0" smtClean="0"/>
              <a:t> OS, t.ex. Linux</a:t>
            </a:r>
            <a:endParaRPr lang="sv-SE" dirty="0"/>
          </a:p>
        </p:txBody>
      </p:sp>
      <p:sp>
        <p:nvSpPr>
          <p:cNvPr id="6" name="Rektangel 5"/>
          <p:cNvSpPr/>
          <p:nvPr/>
        </p:nvSpPr>
        <p:spPr>
          <a:xfrm>
            <a:off x="3336476" y="6245146"/>
            <a:ext cx="2630557" cy="646331"/>
          </a:xfrm>
          <a:prstGeom prst="rect">
            <a:avLst/>
          </a:prstGeom>
        </p:spPr>
        <p:txBody>
          <a:bodyPr wrap="square">
            <a:spAutoFit/>
          </a:bodyPr>
          <a:lstStyle/>
          <a:p>
            <a:r>
              <a:rPr lang="sv-SE" dirty="0"/>
              <a:t>ESP8266 – inkluderar </a:t>
            </a:r>
            <a:r>
              <a:rPr lang="sv-SE" dirty="0" err="1"/>
              <a:t>WiFi</a:t>
            </a:r>
            <a:r>
              <a:rPr lang="sv-SE" dirty="0"/>
              <a:t> och TCP/IP-stack</a:t>
            </a:r>
          </a:p>
        </p:txBody>
      </p:sp>
      <p:sp>
        <p:nvSpPr>
          <p:cNvPr id="8" name="Rektangel 7"/>
          <p:cNvSpPr/>
          <p:nvPr/>
        </p:nvSpPr>
        <p:spPr>
          <a:xfrm>
            <a:off x="629100" y="6460492"/>
            <a:ext cx="1595309" cy="369332"/>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wrap="none">
            <a:spAutoFit/>
          </a:bodyPr>
          <a:lstStyle/>
          <a:p>
            <a:r>
              <a:rPr lang="sv-SE" dirty="0" err="1"/>
              <a:t>Arduino</a:t>
            </a:r>
            <a:r>
              <a:rPr lang="sv-SE" dirty="0"/>
              <a:t> Nano</a:t>
            </a:r>
          </a:p>
        </p:txBody>
      </p:sp>
      <p:sp>
        <p:nvSpPr>
          <p:cNvPr id="9" name="Rektangel 8"/>
          <p:cNvSpPr/>
          <p:nvPr/>
        </p:nvSpPr>
        <p:spPr>
          <a:xfrm>
            <a:off x="775570" y="1574560"/>
            <a:ext cx="1069524" cy="369332"/>
          </a:xfrm>
          <a:prstGeom prst="rect">
            <a:avLst/>
          </a:prstGeom>
        </p:spPr>
        <p:txBody>
          <a:bodyPr wrap="none">
            <a:spAutoFit/>
          </a:bodyPr>
          <a:lstStyle/>
          <a:p>
            <a:r>
              <a:rPr lang="sv-SE" b="1" dirty="0" err="1"/>
              <a:t>Arduino</a:t>
            </a:r>
            <a:endParaRPr lang="sv-SE" dirty="0"/>
          </a:p>
        </p:txBody>
      </p:sp>
      <p:sp>
        <p:nvSpPr>
          <p:cNvPr id="12" name="textruta 11"/>
          <p:cNvSpPr txBox="1"/>
          <p:nvPr/>
        </p:nvSpPr>
        <p:spPr>
          <a:xfrm rot="398737">
            <a:off x="6220896" y="1190601"/>
            <a:ext cx="3044423" cy="646331"/>
          </a:xfrm>
          <a:prstGeom prst="rect">
            <a:avLst/>
          </a:prstGeom>
          <a:noFill/>
        </p:spPr>
        <p:txBody>
          <a:bodyPr wrap="none" rtlCol="0">
            <a:spAutoFit/>
          </a:bodyPr>
          <a:lstStyle/>
          <a:p>
            <a:r>
              <a:rPr lang="sv-SE" dirty="0" err="1"/>
              <a:t>Civ</a:t>
            </a:r>
            <a:r>
              <a:rPr lang="sv-SE" dirty="0"/>
              <a:t> Elektro och teknisk fysik</a:t>
            </a:r>
            <a:br>
              <a:rPr lang="sv-SE" dirty="0"/>
            </a:br>
            <a:r>
              <a:rPr lang="sv-SE" dirty="0"/>
              <a:t>gör labb om </a:t>
            </a:r>
            <a:r>
              <a:rPr lang="sv-SE" dirty="0" err="1"/>
              <a:t>Arduino</a:t>
            </a:r>
            <a:endParaRPr lang="sv-SE" dirty="0"/>
          </a:p>
        </p:txBody>
      </p:sp>
    </p:spTree>
    <p:extLst>
      <p:ext uri="{BB962C8B-B14F-4D97-AF65-F5344CB8AC3E}">
        <p14:creationId xmlns:p14="http://schemas.microsoft.com/office/powerpoint/2010/main" val="149781845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sv-SE" dirty="0" smtClean="0"/>
              <a:t>Utvecklingsmiljö för </a:t>
            </a:r>
            <a:r>
              <a:rPr lang="sv-SE" dirty="0" err="1" smtClean="0"/>
              <a:t>Arduino</a:t>
            </a:r>
            <a:r>
              <a:rPr lang="sv-SE" dirty="0" smtClean="0"/>
              <a:t> och ESP8266</a:t>
            </a:r>
            <a:endParaRPr lang="sv-SE" dirty="0"/>
          </a:p>
        </p:txBody>
      </p:sp>
      <p:sp>
        <p:nvSpPr>
          <p:cNvPr id="3" name="Platshållare för innehåll 2"/>
          <p:cNvSpPr>
            <a:spLocks noGrp="1"/>
          </p:cNvSpPr>
          <p:nvPr>
            <p:ph idx="1"/>
          </p:nvPr>
        </p:nvSpPr>
        <p:spPr>
          <a:xfrm>
            <a:off x="629100" y="1643270"/>
            <a:ext cx="7912894" cy="4430823"/>
          </a:xfrm>
        </p:spPr>
        <p:txBody>
          <a:bodyPr/>
          <a:lstStyle/>
          <a:p>
            <a:r>
              <a:rPr lang="sv-SE" dirty="0" smtClean="0"/>
              <a:t>Språk: </a:t>
            </a:r>
            <a:r>
              <a:rPr lang="sv-SE" dirty="0" err="1" smtClean="0"/>
              <a:t>Processing</a:t>
            </a:r>
            <a:r>
              <a:rPr lang="sv-SE" dirty="0" smtClean="0"/>
              <a:t> (C-liknande)</a:t>
            </a:r>
          </a:p>
          <a:p>
            <a:r>
              <a:rPr lang="sv-SE" dirty="0" smtClean="0"/>
              <a:t>Utvecklingsmiljö: </a:t>
            </a:r>
            <a:r>
              <a:rPr lang="sv-SE" dirty="0" err="1" smtClean="0"/>
              <a:t>Arduino</a:t>
            </a:r>
            <a:r>
              <a:rPr lang="sv-SE" dirty="0" smtClean="0"/>
              <a:t> </a:t>
            </a:r>
            <a:r>
              <a:rPr lang="sv-SE" dirty="0" err="1" smtClean="0"/>
              <a:t>Playground</a:t>
            </a:r>
            <a:endParaRPr lang="sv-SE" dirty="0" smtClean="0"/>
          </a:p>
          <a:p>
            <a:endParaRPr lang="sv-SE" dirty="0"/>
          </a:p>
        </p:txBody>
      </p:sp>
      <p:pic>
        <p:nvPicPr>
          <p:cNvPr id="21506" name="Picture 2" descr="http://robocraft.ru/uploads/images/a/a/d/7/1/56edb1711c.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9100" y="2637183"/>
            <a:ext cx="7448497" cy="42208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887637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10 Arduino Sensor Modules You Can Buy For Less Than $5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2197" y="589082"/>
            <a:ext cx="7368883" cy="3488733"/>
          </a:xfrm>
          <a:prstGeom prst="rect">
            <a:avLst/>
          </a:prstGeom>
          <a:noFill/>
          <a:extLst>
            <a:ext uri="{909E8E84-426E-40DD-AFC4-6F175D3DCCD1}">
              <a14:hiddenFill xmlns:a14="http://schemas.microsoft.com/office/drawing/2010/main">
                <a:solidFill>
                  <a:srgbClr val="FFFFFF"/>
                </a:solidFill>
              </a14:hiddenFill>
            </a:ext>
          </a:extLst>
        </p:spPr>
      </p:pic>
      <p:sp>
        <p:nvSpPr>
          <p:cNvPr id="2" name="Rubrik 1"/>
          <p:cNvSpPr>
            <a:spLocks noGrp="1"/>
          </p:cNvSpPr>
          <p:nvPr>
            <p:ph type="title"/>
          </p:nvPr>
        </p:nvSpPr>
        <p:spPr>
          <a:xfrm>
            <a:off x="629100" y="277092"/>
            <a:ext cx="8671918" cy="1399374"/>
          </a:xfrm>
        </p:spPr>
        <p:txBody>
          <a:bodyPr/>
          <a:lstStyle/>
          <a:p>
            <a:r>
              <a:rPr lang="en-US" dirty="0" err="1" smtClean="0"/>
              <a:t>Kringutrustning</a:t>
            </a:r>
            <a:r>
              <a:rPr lang="en-US" dirty="0" smtClean="0"/>
              <a:t> till Arduino</a:t>
            </a:r>
            <a:endParaRPr lang="en-US" dirty="0"/>
          </a:p>
        </p:txBody>
      </p:sp>
      <p:pic>
        <p:nvPicPr>
          <p:cNvPr id="3078" name="Picture 6" descr="Arduino LCD Set Up and Programming Guid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2197" y="4105948"/>
            <a:ext cx="3800029" cy="2752052"/>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Hackabot Nano: Compact Plug and Play Arduino Robot -Use ..."/>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90757" y="4077815"/>
            <a:ext cx="3290159" cy="27801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37957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en-US" dirty="0" err="1" smtClean="0"/>
              <a:t>Micro:bit</a:t>
            </a:r>
            <a:r>
              <a:rPr lang="en-US" dirty="0" smtClean="0"/>
              <a:t> </a:t>
            </a:r>
            <a:r>
              <a:rPr lang="en-US" dirty="0" err="1" smtClean="0"/>
              <a:t>inbyggnadssystem</a:t>
            </a:r>
            <a:endParaRPr lang="en-US" dirty="0"/>
          </a:p>
        </p:txBody>
      </p:sp>
      <p:sp>
        <p:nvSpPr>
          <p:cNvPr id="3" name="Platshållare för innehåll 2"/>
          <p:cNvSpPr>
            <a:spLocks noGrp="1"/>
          </p:cNvSpPr>
          <p:nvPr>
            <p:ph idx="1"/>
          </p:nvPr>
        </p:nvSpPr>
        <p:spPr>
          <a:xfrm>
            <a:off x="4977352" y="1764141"/>
            <a:ext cx="3564641" cy="4753293"/>
          </a:xfrm>
        </p:spPr>
        <p:txBody>
          <a:bodyPr/>
          <a:lstStyle/>
          <a:p>
            <a:pPr marL="0" indent="0">
              <a:buNone/>
            </a:pPr>
            <a:r>
              <a:rPr lang="en-US" dirty="0" err="1"/>
              <a:t>Applikationsexempel</a:t>
            </a:r>
            <a:r>
              <a:rPr lang="en-US" dirty="0"/>
              <a:t>: </a:t>
            </a:r>
            <a:r>
              <a:rPr lang="en-US" dirty="0" err="1" smtClean="0"/>
              <a:t>Stegräknare</a:t>
            </a:r>
            <a:endParaRPr lang="en-US" dirty="0"/>
          </a:p>
        </p:txBody>
      </p:sp>
      <p:pic>
        <p:nvPicPr>
          <p:cNvPr id="2050" name="Picture 2" descr="micro:bit with blank display attached to sho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05232" y="3050702"/>
            <a:ext cx="4238767" cy="318069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BBC micro:bit dev board"/>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3113" y="3050702"/>
            <a:ext cx="4771049" cy="3180700"/>
          </a:xfrm>
          <a:prstGeom prst="rect">
            <a:avLst/>
          </a:prstGeom>
          <a:noFill/>
          <a:extLst>
            <a:ext uri="{909E8E84-426E-40DD-AFC4-6F175D3DCCD1}">
              <a14:hiddenFill xmlns:a14="http://schemas.microsoft.com/office/drawing/2010/main">
                <a:solidFill>
                  <a:srgbClr val="FFFFFF"/>
                </a:solidFill>
              </a14:hiddenFill>
            </a:ext>
          </a:extLst>
        </p:spPr>
      </p:pic>
      <p:sp>
        <p:nvSpPr>
          <p:cNvPr id="6" name="Platshållare för innehåll 2"/>
          <p:cNvSpPr txBox="1">
            <a:spLocks/>
          </p:cNvSpPr>
          <p:nvPr/>
        </p:nvSpPr>
        <p:spPr>
          <a:xfrm>
            <a:off x="629100" y="1764140"/>
            <a:ext cx="3564641" cy="4753293"/>
          </a:xfrm>
          <a:prstGeom prst="rect">
            <a:avLst/>
          </a:prstGeom>
        </p:spPr>
        <p:txBody>
          <a:bodyPr vert="horz" lIns="91440" tIns="45720" rIns="91440" bIns="45720" rtlCol="0">
            <a:noAutofit/>
          </a:bodyPr>
          <a:lstStyle>
            <a:lvl1pPr marL="228600" indent="-228600" algn="l" defTabSz="914400" rtl="0" eaLnBrk="1" latinLnBrk="0" hangingPunct="1">
              <a:lnSpc>
                <a:spcPct val="100000"/>
              </a:lnSpc>
              <a:spcBef>
                <a:spcPts val="1500"/>
              </a:spcBef>
              <a:spcAft>
                <a:spcPts val="0"/>
              </a:spcAft>
              <a:buClr>
                <a:schemeClr val="accent1"/>
              </a:buClr>
              <a:buFont typeface="Arial" panose="020B0604020202020204" pitchFamily="34" charset="0"/>
              <a:buChar char="•"/>
              <a:defRPr sz="2400" kern="1200" baseline="0">
                <a:solidFill>
                  <a:schemeClr val="tx2"/>
                </a:solidFill>
                <a:latin typeface="+mj-lt"/>
                <a:ea typeface="+mn-ea"/>
                <a:cs typeface="+mn-cs"/>
              </a:defRPr>
            </a:lvl1pPr>
            <a:lvl2pPr marL="685800" indent="-228600" algn="l" defTabSz="914400" rtl="0" eaLnBrk="1" latinLnBrk="0" hangingPunct="1">
              <a:lnSpc>
                <a:spcPct val="90000"/>
              </a:lnSpc>
              <a:spcBef>
                <a:spcPts val="500"/>
              </a:spcBef>
              <a:buClr>
                <a:schemeClr val="accent1"/>
              </a:buClr>
              <a:buFont typeface="Arial" panose="020B0604020202020204" pitchFamily="34" charset="0"/>
              <a:buChar char="•"/>
              <a:defRPr sz="20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err="1" smtClean="0"/>
              <a:t>Utvecklingsmiljö</a:t>
            </a:r>
            <a:r>
              <a:rPr lang="en-US" dirty="0" smtClean="0"/>
              <a:t> med emulator</a:t>
            </a:r>
            <a:endParaRPr lang="en-US" dirty="0"/>
          </a:p>
        </p:txBody>
      </p:sp>
      <p:sp>
        <p:nvSpPr>
          <p:cNvPr id="7" name="textruta 6"/>
          <p:cNvSpPr txBox="1"/>
          <p:nvPr/>
        </p:nvSpPr>
        <p:spPr>
          <a:xfrm rot="398737">
            <a:off x="5794559" y="1317690"/>
            <a:ext cx="3390672" cy="369332"/>
          </a:xfrm>
          <a:prstGeom prst="rect">
            <a:avLst/>
          </a:prstGeom>
          <a:noFill/>
        </p:spPr>
        <p:txBody>
          <a:bodyPr wrap="none" rtlCol="0">
            <a:spAutoFit/>
          </a:bodyPr>
          <a:lstStyle/>
          <a:p>
            <a:r>
              <a:rPr lang="sv-SE" dirty="0" err="1"/>
              <a:t>Civ</a:t>
            </a:r>
            <a:r>
              <a:rPr lang="sv-SE" dirty="0"/>
              <a:t> </a:t>
            </a:r>
            <a:r>
              <a:rPr lang="sv-SE" dirty="0" err="1" smtClean="0"/>
              <a:t>Indek</a:t>
            </a:r>
            <a:r>
              <a:rPr lang="sv-SE" dirty="0" smtClean="0"/>
              <a:t> gör labb </a:t>
            </a:r>
            <a:r>
              <a:rPr lang="sv-SE" dirty="0"/>
              <a:t>om </a:t>
            </a:r>
            <a:r>
              <a:rPr lang="sv-SE" dirty="0" err="1" smtClean="0"/>
              <a:t>Micro:Bit</a:t>
            </a:r>
            <a:endParaRPr lang="sv-SE" dirty="0"/>
          </a:p>
        </p:txBody>
      </p:sp>
    </p:spTree>
    <p:extLst>
      <p:ext uri="{BB962C8B-B14F-4D97-AF65-F5344CB8AC3E}">
        <p14:creationId xmlns:p14="http://schemas.microsoft.com/office/powerpoint/2010/main" val="39660563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sv-SE" dirty="0" smtClean="0"/>
              <a:t>Lego </a:t>
            </a:r>
            <a:r>
              <a:rPr lang="sv-SE" dirty="0" err="1" smtClean="0"/>
              <a:t>mindstorms</a:t>
            </a:r>
            <a:r>
              <a:rPr lang="sv-SE" dirty="0" smtClean="0"/>
              <a:t>-robotar</a:t>
            </a:r>
            <a:endParaRPr lang="sv-SE" dirty="0"/>
          </a:p>
        </p:txBody>
      </p:sp>
      <p:sp>
        <p:nvSpPr>
          <p:cNvPr id="3" name="Platshållare för innehåll 2"/>
          <p:cNvSpPr>
            <a:spLocks noGrp="1"/>
          </p:cNvSpPr>
          <p:nvPr>
            <p:ph idx="1"/>
          </p:nvPr>
        </p:nvSpPr>
        <p:spPr/>
        <p:txBody>
          <a:bodyPr/>
          <a:lstStyle/>
          <a:p>
            <a:endParaRPr lang="sv-SE" dirty="0"/>
          </a:p>
        </p:txBody>
      </p:sp>
      <p:pic>
        <p:nvPicPr>
          <p:cNvPr id="1030" name="Picture 6" descr="LEGO MINDSTORMS EV3 Accessories Motors Sensors - Brand New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9100" y="1152390"/>
            <a:ext cx="7886328" cy="55060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81693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sv-SE" dirty="0" smtClean="0"/>
              <a:t>NXT-G</a:t>
            </a:r>
            <a:br>
              <a:rPr lang="sv-SE" dirty="0" smtClean="0"/>
            </a:br>
            <a:r>
              <a:rPr lang="sv-SE" dirty="0" smtClean="0"/>
              <a:t> – Grafiskt </a:t>
            </a:r>
            <a:br>
              <a:rPr lang="sv-SE" dirty="0" smtClean="0"/>
            </a:br>
            <a:r>
              <a:rPr lang="sv-SE" dirty="0" smtClean="0"/>
              <a:t>program-</a:t>
            </a:r>
            <a:br>
              <a:rPr lang="sv-SE" dirty="0" smtClean="0"/>
            </a:br>
            <a:r>
              <a:rPr lang="sv-SE" dirty="0" err="1" smtClean="0"/>
              <a:t>merings</a:t>
            </a:r>
            <a:r>
              <a:rPr lang="sv-SE" dirty="0" smtClean="0"/>
              <a:t>-</a:t>
            </a:r>
            <a:br>
              <a:rPr lang="sv-SE" dirty="0" smtClean="0"/>
            </a:br>
            <a:r>
              <a:rPr lang="sv-SE" dirty="0" smtClean="0"/>
              <a:t>språk</a:t>
            </a:r>
            <a:endParaRPr lang="sv-SE" dirty="0"/>
          </a:p>
        </p:txBody>
      </p:sp>
      <p:pic>
        <p:nvPicPr>
          <p:cNvPr id="2050" name="Picture 2" descr="Curs d'Introducció a Lego Mindstorms NX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29000" y="22011"/>
            <a:ext cx="5858245" cy="68359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45190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sv-SE" dirty="0" smtClean="0"/>
              <a:t>Trådlös kommunikation för </a:t>
            </a:r>
            <a:br>
              <a:rPr lang="sv-SE" dirty="0" smtClean="0"/>
            </a:br>
            <a:r>
              <a:rPr lang="sv-SE" dirty="0" smtClean="0"/>
              <a:t>Internet </a:t>
            </a:r>
            <a:r>
              <a:rPr lang="sv-SE" dirty="0" err="1" smtClean="0"/>
              <a:t>of</a:t>
            </a:r>
            <a:r>
              <a:rPr lang="sv-SE" dirty="0" smtClean="0"/>
              <a:t> </a:t>
            </a:r>
            <a:r>
              <a:rPr lang="sv-SE" dirty="0" err="1" smtClean="0"/>
              <a:t>Things</a:t>
            </a:r>
            <a:r>
              <a:rPr lang="sv-SE" dirty="0" smtClean="0"/>
              <a:t> (</a:t>
            </a:r>
            <a:r>
              <a:rPr lang="sv-SE" dirty="0" err="1" smtClean="0"/>
              <a:t>IoT</a:t>
            </a:r>
            <a:r>
              <a:rPr lang="sv-SE" dirty="0" smtClean="0"/>
              <a:t>)</a:t>
            </a:r>
            <a:endParaRPr lang="sv-SE" dirty="0"/>
          </a:p>
        </p:txBody>
      </p:sp>
      <p:sp>
        <p:nvSpPr>
          <p:cNvPr id="3" name="Platshållare för innehåll 2"/>
          <p:cNvSpPr>
            <a:spLocks noGrp="1"/>
          </p:cNvSpPr>
          <p:nvPr>
            <p:ph idx="1"/>
          </p:nvPr>
        </p:nvSpPr>
        <p:spPr>
          <a:xfrm>
            <a:off x="629100" y="2067339"/>
            <a:ext cx="7912894" cy="4457328"/>
          </a:xfrm>
        </p:spPr>
        <p:txBody>
          <a:bodyPr/>
          <a:lstStyle/>
          <a:p>
            <a:r>
              <a:rPr lang="sv-SE" dirty="0" err="1"/>
              <a:t>Wireless</a:t>
            </a:r>
            <a:r>
              <a:rPr lang="sv-SE" dirty="0"/>
              <a:t> </a:t>
            </a:r>
            <a:r>
              <a:rPr lang="sv-SE" dirty="0" err="1"/>
              <a:t>Local</a:t>
            </a:r>
            <a:r>
              <a:rPr lang="sv-SE" dirty="0"/>
              <a:t> Area </a:t>
            </a:r>
            <a:r>
              <a:rPr lang="sv-SE" dirty="0" err="1"/>
              <a:t>Network</a:t>
            </a:r>
            <a:r>
              <a:rPr lang="sv-SE" dirty="0"/>
              <a:t> (WLAN) </a:t>
            </a:r>
          </a:p>
          <a:p>
            <a:pPr lvl="1"/>
            <a:r>
              <a:rPr lang="sv-SE" b="1" dirty="0" err="1"/>
              <a:t>WiFi</a:t>
            </a:r>
            <a:r>
              <a:rPr lang="sv-SE" b="1" dirty="0"/>
              <a:t> (IEEE 802.11)</a:t>
            </a:r>
          </a:p>
          <a:p>
            <a:r>
              <a:rPr lang="sv-SE" dirty="0" smtClean="0"/>
              <a:t>Personal </a:t>
            </a:r>
            <a:r>
              <a:rPr lang="sv-SE" dirty="0"/>
              <a:t>Area </a:t>
            </a:r>
            <a:r>
              <a:rPr lang="sv-SE" dirty="0" err="1"/>
              <a:t>Network</a:t>
            </a:r>
            <a:r>
              <a:rPr lang="sv-SE" dirty="0"/>
              <a:t> </a:t>
            </a:r>
          </a:p>
          <a:p>
            <a:pPr lvl="1"/>
            <a:r>
              <a:rPr lang="sv-SE" b="1" dirty="0"/>
              <a:t>Bluetooth </a:t>
            </a:r>
            <a:r>
              <a:rPr lang="sv-SE" b="1" dirty="0" smtClean="0"/>
              <a:t>(IEEE 802.15.1)</a:t>
            </a:r>
            <a:endParaRPr lang="sv-SE" b="1" dirty="0"/>
          </a:p>
          <a:p>
            <a:r>
              <a:rPr lang="sv-SE" dirty="0" err="1" smtClean="0"/>
              <a:t>Low</a:t>
            </a:r>
            <a:r>
              <a:rPr lang="sv-SE" dirty="0" smtClean="0"/>
              <a:t>-Power </a:t>
            </a:r>
            <a:r>
              <a:rPr lang="sv-SE" dirty="0"/>
              <a:t>Wide-Area </a:t>
            </a:r>
            <a:r>
              <a:rPr lang="sv-SE" dirty="0" err="1" smtClean="0"/>
              <a:t>Network</a:t>
            </a:r>
            <a:r>
              <a:rPr lang="sv-SE" dirty="0" smtClean="0"/>
              <a:t> (LPWAN): </a:t>
            </a:r>
          </a:p>
          <a:p>
            <a:pPr lvl="1"/>
            <a:r>
              <a:rPr lang="sv-SE" b="1" dirty="0" err="1" smtClean="0"/>
              <a:t>LoRaWAN</a:t>
            </a:r>
            <a:r>
              <a:rPr lang="sv-SE" b="1" dirty="0" smtClean="0"/>
              <a:t> eller </a:t>
            </a:r>
            <a:r>
              <a:rPr lang="sv-SE" b="1" dirty="0" err="1" smtClean="0"/>
              <a:t>LoRa</a:t>
            </a:r>
            <a:r>
              <a:rPr lang="sv-SE" dirty="0" smtClean="0"/>
              <a:t> (IEEE 802.15.4g)</a:t>
            </a:r>
          </a:p>
          <a:p>
            <a:r>
              <a:rPr lang="sv-SE" dirty="0"/>
              <a:t>Mobil kommunikation: </a:t>
            </a:r>
          </a:p>
          <a:p>
            <a:pPr lvl="1"/>
            <a:r>
              <a:rPr lang="sv-SE" b="1" dirty="0"/>
              <a:t>4G (LTE</a:t>
            </a:r>
            <a:r>
              <a:rPr lang="sv-SE" b="1" dirty="0" smtClean="0"/>
              <a:t>)</a:t>
            </a:r>
          </a:p>
          <a:p>
            <a:pPr lvl="1"/>
            <a:r>
              <a:rPr lang="sv-SE" b="1" dirty="0" smtClean="0"/>
              <a:t>5G</a:t>
            </a:r>
            <a:endParaRPr lang="sv-SE" b="1" dirty="0"/>
          </a:p>
          <a:p>
            <a:pPr marL="457200" lvl="1" indent="0">
              <a:buNone/>
            </a:pPr>
            <a:endParaRPr lang="sv-SE" dirty="0" smtClean="0"/>
          </a:p>
        </p:txBody>
      </p:sp>
    </p:spTree>
    <p:extLst>
      <p:ext uri="{BB962C8B-B14F-4D97-AF65-F5344CB8AC3E}">
        <p14:creationId xmlns:p14="http://schemas.microsoft.com/office/powerpoint/2010/main" val="118107318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ubrik 4"/>
          <p:cNvSpPr>
            <a:spLocks noGrp="1"/>
          </p:cNvSpPr>
          <p:nvPr>
            <p:ph type="title"/>
          </p:nvPr>
        </p:nvSpPr>
        <p:spPr>
          <a:xfrm>
            <a:off x="629100" y="626403"/>
            <a:ext cx="7912894" cy="652145"/>
          </a:xfrm>
        </p:spPr>
        <p:txBody>
          <a:bodyPr/>
          <a:lstStyle/>
          <a:p>
            <a:r>
              <a:rPr lang="sv-SE" dirty="0" smtClean="0"/>
              <a:t>Disposition</a:t>
            </a:r>
            <a:endParaRPr lang="sv-SE" dirty="0"/>
          </a:p>
        </p:txBody>
      </p:sp>
      <p:sp>
        <p:nvSpPr>
          <p:cNvPr id="6" name="Platshållare för innehåll 5"/>
          <p:cNvSpPr>
            <a:spLocks noGrp="1"/>
          </p:cNvSpPr>
          <p:nvPr>
            <p:ph idx="1"/>
          </p:nvPr>
        </p:nvSpPr>
        <p:spPr>
          <a:xfrm>
            <a:off x="767646" y="1126581"/>
            <a:ext cx="7912894" cy="3836963"/>
          </a:xfrm>
        </p:spPr>
        <p:txBody>
          <a:bodyPr/>
          <a:lstStyle/>
          <a:p>
            <a:r>
              <a:rPr lang="sv-SE" sz="1800" b="1" dirty="0" smtClean="0"/>
              <a:t>Din roll i </a:t>
            </a:r>
            <a:r>
              <a:rPr lang="sv-SE" sz="1800" b="1" dirty="0" smtClean="0"/>
              <a:t>utvecklingsteamet</a:t>
            </a:r>
            <a:endParaRPr lang="sv-SE" sz="1800" b="1" dirty="0" smtClean="0"/>
          </a:p>
          <a:p>
            <a:r>
              <a:rPr lang="sv-SE" sz="1800" b="1" dirty="0" smtClean="0"/>
              <a:t>Vanliga verktyg för prototyputveckling</a:t>
            </a:r>
          </a:p>
          <a:p>
            <a:pPr lvl="1"/>
            <a:r>
              <a:rPr lang="sv-SE" sz="1400" b="1" dirty="0" err="1"/>
              <a:t>Mockups</a:t>
            </a:r>
            <a:endParaRPr lang="sv-SE" sz="1400" b="1" dirty="0"/>
          </a:p>
          <a:p>
            <a:pPr lvl="1"/>
            <a:r>
              <a:rPr lang="sv-SE" sz="1400" b="1" dirty="0"/>
              <a:t>Mobila </a:t>
            </a:r>
            <a:r>
              <a:rPr lang="sv-SE" sz="1400" b="1" dirty="0" err="1"/>
              <a:t>appar</a:t>
            </a:r>
            <a:r>
              <a:rPr lang="sv-SE" sz="1400" dirty="0"/>
              <a:t>: APP </a:t>
            </a:r>
            <a:r>
              <a:rPr lang="sv-SE" sz="1400" dirty="0" err="1"/>
              <a:t>inventor</a:t>
            </a:r>
            <a:r>
              <a:rPr lang="sv-SE" sz="1400" dirty="0"/>
              <a:t>, Android Studio, HTML</a:t>
            </a:r>
          </a:p>
          <a:p>
            <a:pPr lvl="1"/>
            <a:r>
              <a:rPr lang="sv-SE" sz="1400" b="1" dirty="0" smtClean="0"/>
              <a:t>Inbyggnadssystem</a:t>
            </a:r>
            <a:r>
              <a:rPr lang="sv-SE" sz="1400" dirty="0" smtClean="0"/>
              <a:t> </a:t>
            </a:r>
            <a:r>
              <a:rPr lang="sv-SE" sz="1400" dirty="0"/>
              <a:t>för Internet </a:t>
            </a:r>
            <a:r>
              <a:rPr lang="sv-SE" sz="1400" dirty="0" err="1"/>
              <a:t>of</a:t>
            </a:r>
            <a:r>
              <a:rPr lang="sv-SE" sz="1400" dirty="0"/>
              <a:t> </a:t>
            </a:r>
            <a:r>
              <a:rPr lang="sv-SE" sz="1400" dirty="0" err="1"/>
              <a:t>Things</a:t>
            </a:r>
            <a:endParaRPr lang="sv-SE" sz="1400" dirty="0"/>
          </a:p>
          <a:p>
            <a:r>
              <a:rPr lang="sv-SE" sz="1800" b="1" dirty="0" smtClean="0"/>
              <a:t>Versionshantering </a:t>
            </a:r>
            <a:r>
              <a:rPr lang="sv-SE" sz="1800" b="1" dirty="0" smtClean="0"/>
              <a:t>med Git</a:t>
            </a:r>
          </a:p>
          <a:p>
            <a:r>
              <a:rPr lang="sv-SE" sz="1800" b="1" dirty="0" smtClean="0"/>
              <a:t>Grafisk dokumentation</a:t>
            </a:r>
            <a:endParaRPr lang="sv-SE" sz="1800" b="1" dirty="0" smtClean="0"/>
          </a:p>
          <a:p>
            <a:r>
              <a:rPr lang="sv-SE" sz="1800" b="1" dirty="0" smtClean="0"/>
              <a:t>Test och utvärdering</a:t>
            </a:r>
          </a:p>
          <a:p>
            <a:pPr marL="0" indent="0">
              <a:buNone/>
            </a:pPr>
            <a:r>
              <a:rPr lang="sv-SE" sz="1800" b="1" dirty="0" smtClean="0"/>
              <a:t>Nästa föreläsning, </a:t>
            </a:r>
            <a:r>
              <a:rPr lang="sv-SE" sz="1800" b="1" dirty="0" smtClean="0"/>
              <a:t>bl.a. om:</a:t>
            </a:r>
            <a:endParaRPr lang="sv-SE" sz="1800" b="1" dirty="0" smtClean="0"/>
          </a:p>
          <a:p>
            <a:r>
              <a:rPr lang="sv-SE" sz="1800" b="1" dirty="0" smtClean="0"/>
              <a:t>Etiska aspekter inom IT</a:t>
            </a:r>
          </a:p>
          <a:p>
            <a:endParaRPr lang="sv-SE" sz="1800" dirty="0" smtClean="0"/>
          </a:p>
        </p:txBody>
      </p:sp>
    </p:spTree>
    <p:extLst>
      <p:ext uri="{BB962C8B-B14F-4D97-AF65-F5344CB8AC3E}">
        <p14:creationId xmlns:p14="http://schemas.microsoft.com/office/powerpoint/2010/main" val="301307998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CbQViUlWAAAAyEe.jpg (1200×807)"/>
          <p:cNvPicPr>
            <a:picLocks noChangeAspect="1" noChangeArrowheads="1"/>
          </p:cNvPicPr>
          <p:nvPr/>
        </p:nvPicPr>
        <p:blipFill rotWithShape="1">
          <a:blip r:embed="rId2">
            <a:extLst>
              <a:ext uri="{28A0092B-C50C-407E-A947-70E740481C1C}">
                <a14:useLocalDpi xmlns:a14="http://schemas.microsoft.com/office/drawing/2010/main" val="0"/>
              </a:ext>
            </a:extLst>
          </a:blip>
          <a:srcRect l="2110" r="2110"/>
          <a:stretch/>
        </p:blipFill>
        <p:spPr bwMode="auto">
          <a:xfrm>
            <a:off x="0" y="212035"/>
            <a:ext cx="9144000" cy="64202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404886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sv-SE" dirty="0" smtClean="0"/>
              <a:t>Prototyputveckling</a:t>
            </a:r>
            <a:r>
              <a:rPr lang="sv-SE" baseline="0" dirty="0" smtClean="0"/>
              <a:t> inom elektronik</a:t>
            </a:r>
            <a:endParaRPr lang="sv-SE" dirty="0"/>
          </a:p>
        </p:txBody>
      </p:sp>
      <p:pic>
        <p:nvPicPr>
          <p:cNvPr id="4" name="Bildobjekt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5736" y="4368104"/>
            <a:ext cx="3087464" cy="1895896"/>
          </a:xfrm>
          <a:prstGeom prst="rect">
            <a:avLst/>
          </a:prstGeom>
        </p:spPr>
      </p:pic>
      <p:pic>
        <p:nvPicPr>
          <p:cNvPr id="5" name="Bildobjekt 4"/>
          <p:cNvPicPr>
            <a:picLocks noChangeAspect="1"/>
          </p:cNvPicPr>
          <p:nvPr/>
        </p:nvPicPr>
        <p:blipFill rotWithShape="1">
          <a:blip r:embed="rId3">
            <a:extLst>
              <a:ext uri="{28A0092B-C50C-407E-A947-70E740481C1C}">
                <a14:useLocalDpi xmlns:a14="http://schemas.microsoft.com/office/drawing/2010/main" val="0"/>
              </a:ext>
            </a:extLst>
          </a:blip>
          <a:srcRect b="4735"/>
          <a:stretch/>
        </p:blipFill>
        <p:spPr>
          <a:xfrm>
            <a:off x="4987636" y="4234601"/>
            <a:ext cx="3429061" cy="2051899"/>
          </a:xfrm>
          <a:prstGeom prst="rect">
            <a:avLst/>
          </a:prstGeom>
        </p:spPr>
      </p:pic>
      <p:sp>
        <p:nvSpPr>
          <p:cNvPr id="7" name="Platshållare för innehåll 2"/>
          <p:cNvSpPr txBox="1">
            <a:spLocks/>
          </p:cNvSpPr>
          <p:nvPr/>
        </p:nvSpPr>
        <p:spPr>
          <a:xfrm>
            <a:off x="660272" y="3862091"/>
            <a:ext cx="7987812" cy="462701"/>
          </a:xfrm>
          <a:prstGeom prst="rect">
            <a:avLst/>
          </a:prstGeom>
        </p:spPr>
        <p:txBody>
          <a:bodyPr vert="horz" lIns="91440" tIns="45720" rIns="91440" bIns="45720" rtlCol="0">
            <a:noAutofit/>
          </a:bodyPr>
          <a:lstStyle>
            <a:lvl1pPr marL="228600" indent="-228600" algn="l" defTabSz="914400" rtl="0" eaLnBrk="1" latinLnBrk="0" hangingPunct="1">
              <a:lnSpc>
                <a:spcPct val="100000"/>
              </a:lnSpc>
              <a:spcBef>
                <a:spcPts val="1500"/>
              </a:spcBef>
              <a:spcAft>
                <a:spcPts val="0"/>
              </a:spcAft>
              <a:buClr>
                <a:schemeClr val="accent1"/>
              </a:buClr>
              <a:buFont typeface="Arial" panose="020B0604020202020204" pitchFamily="34" charset="0"/>
              <a:buChar char="•"/>
              <a:defRPr sz="2400"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Clr>
                <a:schemeClr val="accent1"/>
              </a:buClr>
              <a:buFont typeface="Arial" panose="020B0604020202020204" pitchFamily="34" charset="0"/>
              <a:buChar char="•"/>
              <a:defRPr sz="20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sv-SE" dirty="0" err="1" smtClean="0"/>
              <a:t>Veroboard</a:t>
            </a:r>
            <a:endParaRPr lang="sv-SE" dirty="0"/>
          </a:p>
        </p:txBody>
      </p:sp>
      <p:pic>
        <p:nvPicPr>
          <p:cNvPr id="2052" name="Picture 4" descr="http://www.lawicel.se/blog/wp-content/uploads/2012/01/arduino_blink7.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40925" y="1222100"/>
            <a:ext cx="4407397" cy="2974993"/>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https://upload.wikimedia.org/wikipedia/commons/thumb/4/4f/Pcb33.430-g1.jpg/220px-Pcb33.430-g1.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9415" y="1557101"/>
            <a:ext cx="3521510" cy="2304990"/>
          </a:xfrm>
          <a:prstGeom prst="rect">
            <a:avLst/>
          </a:prstGeom>
          <a:noFill/>
          <a:extLst>
            <a:ext uri="{909E8E84-426E-40DD-AFC4-6F175D3DCCD1}">
              <a14:hiddenFill xmlns:a14="http://schemas.microsoft.com/office/drawing/2010/main">
                <a:solidFill>
                  <a:srgbClr val="FFFFFF"/>
                </a:solidFill>
              </a14:hiddenFill>
            </a:ext>
          </a:extLst>
        </p:spPr>
      </p:pic>
      <p:sp>
        <p:nvSpPr>
          <p:cNvPr id="13" name="Platshållare för innehåll 2"/>
          <p:cNvSpPr>
            <a:spLocks noGrp="1"/>
          </p:cNvSpPr>
          <p:nvPr>
            <p:ph idx="1"/>
          </p:nvPr>
        </p:nvSpPr>
        <p:spPr>
          <a:xfrm>
            <a:off x="629100" y="1138716"/>
            <a:ext cx="7912894" cy="418385"/>
          </a:xfrm>
        </p:spPr>
        <p:txBody>
          <a:bodyPr/>
          <a:lstStyle/>
          <a:p>
            <a:pPr marL="0" indent="0">
              <a:buNone/>
            </a:pPr>
            <a:r>
              <a:rPr lang="sv-SE" dirty="0" smtClean="0"/>
              <a:t>Kopplingsdäck (</a:t>
            </a:r>
            <a:r>
              <a:rPr lang="sv-SE" dirty="0" err="1" smtClean="0"/>
              <a:t>bread</a:t>
            </a:r>
            <a:r>
              <a:rPr lang="sv-SE" dirty="0" smtClean="0"/>
              <a:t> board)</a:t>
            </a:r>
          </a:p>
          <a:p>
            <a:endParaRPr lang="sv-SE" dirty="0" smtClean="0"/>
          </a:p>
        </p:txBody>
      </p:sp>
    </p:spTree>
    <p:extLst>
      <p:ext uri="{BB962C8B-B14F-4D97-AF65-F5344CB8AC3E}">
        <p14:creationId xmlns:p14="http://schemas.microsoft.com/office/powerpoint/2010/main" val="264309552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sv-SE" dirty="0" smtClean="0"/>
              <a:t>Prototyputveckling</a:t>
            </a:r>
            <a:r>
              <a:rPr lang="sv-SE" baseline="0" dirty="0" smtClean="0"/>
              <a:t> inom elektronik</a:t>
            </a:r>
            <a:endParaRPr lang="sv-SE" dirty="0"/>
          </a:p>
        </p:txBody>
      </p:sp>
      <p:sp>
        <p:nvSpPr>
          <p:cNvPr id="7" name="Platshållare för innehåll 2"/>
          <p:cNvSpPr txBox="1">
            <a:spLocks/>
          </p:cNvSpPr>
          <p:nvPr/>
        </p:nvSpPr>
        <p:spPr>
          <a:xfrm>
            <a:off x="6915298" y="1116558"/>
            <a:ext cx="7987812" cy="462701"/>
          </a:xfrm>
          <a:prstGeom prst="rect">
            <a:avLst/>
          </a:prstGeom>
        </p:spPr>
        <p:txBody>
          <a:bodyPr vert="horz" lIns="91440" tIns="45720" rIns="91440" bIns="45720" rtlCol="0">
            <a:noAutofit/>
          </a:bodyPr>
          <a:lstStyle>
            <a:lvl1pPr marL="228600" indent="-228600" algn="l" defTabSz="914400" rtl="0" eaLnBrk="1" latinLnBrk="0" hangingPunct="1">
              <a:lnSpc>
                <a:spcPct val="100000"/>
              </a:lnSpc>
              <a:spcBef>
                <a:spcPts val="1500"/>
              </a:spcBef>
              <a:spcAft>
                <a:spcPts val="0"/>
              </a:spcAft>
              <a:buClr>
                <a:schemeClr val="accent1"/>
              </a:buClr>
              <a:buFont typeface="Arial" panose="020B0604020202020204" pitchFamily="34" charset="0"/>
              <a:buChar char="•"/>
              <a:defRPr sz="2400"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Clr>
                <a:schemeClr val="accent1"/>
              </a:buClr>
              <a:buFont typeface="Arial" panose="020B0604020202020204" pitchFamily="34" charset="0"/>
              <a:buChar char="•"/>
              <a:defRPr sz="20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sv-SE" dirty="0" smtClean="0"/>
              <a:t>Etsning</a:t>
            </a:r>
            <a:endParaRPr lang="sv-SE" dirty="0"/>
          </a:p>
        </p:txBody>
      </p:sp>
      <p:sp>
        <p:nvSpPr>
          <p:cNvPr id="13" name="Platshållare för innehåll 2"/>
          <p:cNvSpPr>
            <a:spLocks noGrp="1"/>
          </p:cNvSpPr>
          <p:nvPr>
            <p:ph idx="1"/>
          </p:nvPr>
        </p:nvSpPr>
        <p:spPr>
          <a:xfrm>
            <a:off x="629100" y="1138716"/>
            <a:ext cx="7912894" cy="418385"/>
          </a:xfrm>
        </p:spPr>
        <p:txBody>
          <a:bodyPr/>
          <a:lstStyle/>
          <a:p>
            <a:pPr marL="0" indent="0">
              <a:buNone/>
            </a:pPr>
            <a:r>
              <a:rPr lang="sv-SE" dirty="0" smtClean="0"/>
              <a:t>Virning eller lödning av trådar (wire </a:t>
            </a:r>
            <a:r>
              <a:rPr lang="sv-SE" dirty="0" err="1" smtClean="0"/>
              <a:t>wrapping</a:t>
            </a:r>
            <a:r>
              <a:rPr lang="sv-SE" dirty="0" smtClean="0"/>
              <a:t>)</a:t>
            </a:r>
          </a:p>
          <a:p>
            <a:endParaRPr lang="sv-SE" dirty="0" smtClean="0"/>
          </a:p>
        </p:txBody>
      </p:sp>
      <p:pic>
        <p:nvPicPr>
          <p:cNvPr id="3074" name="Picture 2" descr="https://mostlyrobotsblog.files.wordpress.com/2013/07/2013-07-08-10-11-30.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42631" y="1603705"/>
            <a:ext cx="2795700" cy="2096774"/>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s://mostlyrobotsblog.files.wordpress.com/2013/07/2013-07-08-10-11-09.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6794" y="3747083"/>
            <a:ext cx="2791537" cy="2093653"/>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https://www.gammon.com.au/images/Wire_Wrapped_Atmega132_c.jpg"/>
          <p:cNvPicPr>
            <a:picLocks noChangeAspect="1" noChangeArrowheads="1"/>
          </p:cNvPicPr>
          <p:nvPr/>
        </p:nvPicPr>
        <p:blipFill rotWithShape="1">
          <a:blip r:embed="rId4">
            <a:extLst>
              <a:ext uri="{28A0092B-C50C-407E-A947-70E740481C1C}">
                <a14:useLocalDpi xmlns:a14="http://schemas.microsoft.com/office/drawing/2010/main" val="0"/>
              </a:ext>
            </a:extLst>
          </a:blip>
          <a:srcRect l="16305"/>
          <a:stretch/>
        </p:blipFill>
        <p:spPr bwMode="auto">
          <a:xfrm>
            <a:off x="3697355" y="1627423"/>
            <a:ext cx="2746183" cy="4239319"/>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no image available"/>
          <p:cNvPicPr>
            <a:picLocks noChangeAspect="1" noChangeArrowheads="1"/>
          </p:cNvPicPr>
          <p:nvPr/>
        </p:nvPicPr>
        <p:blipFill rotWithShape="1">
          <a:blip r:embed="rId5">
            <a:extLst>
              <a:ext uri="{28A0092B-C50C-407E-A947-70E740481C1C}">
                <a14:useLocalDpi xmlns:a14="http://schemas.microsoft.com/office/drawing/2010/main" val="0"/>
              </a:ext>
            </a:extLst>
          </a:blip>
          <a:srcRect l="24017" t="13180" r="18906" b="26945"/>
          <a:stretch/>
        </p:blipFill>
        <p:spPr bwMode="auto">
          <a:xfrm>
            <a:off x="6559147" y="3841064"/>
            <a:ext cx="2205797" cy="2151997"/>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https://cdn.instructables.com/FAL/0Q0H/GS4EIZ6V/FAL0Q0HGS4EIZ6V.MEDIUM.jpg"/>
          <p:cNvPicPr>
            <a:picLocks noChangeAspect="1" noChangeArrowheads="1"/>
          </p:cNvPicPr>
          <p:nvPr/>
        </p:nvPicPr>
        <p:blipFill rotWithShape="1">
          <a:blip r:embed="rId6">
            <a:extLst>
              <a:ext uri="{28A0092B-C50C-407E-A947-70E740481C1C}">
                <a14:useLocalDpi xmlns:a14="http://schemas.microsoft.com/office/drawing/2010/main" val="0"/>
              </a:ext>
            </a:extLst>
          </a:blip>
          <a:srcRect l="16935" t="10789" r="18334" b="5895"/>
          <a:stretch/>
        </p:blipFill>
        <p:spPr bwMode="auto">
          <a:xfrm>
            <a:off x="6515733" y="1603605"/>
            <a:ext cx="2292626" cy="2213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636071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ubrik 3"/>
          <p:cNvSpPr>
            <a:spLocks noGrp="1"/>
          </p:cNvSpPr>
          <p:nvPr>
            <p:ph type="title"/>
          </p:nvPr>
        </p:nvSpPr>
        <p:spPr/>
        <p:txBody>
          <a:bodyPr>
            <a:normAutofit/>
          </a:bodyPr>
          <a:lstStyle/>
          <a:p>
            <a:r>
              <a:rPr lang="sv-SE" dirty="0" smtClean="0"/>
              <a:t>Versionshantering med </a:t>
            </a:r>
            <a:r>
              <a:rPr lang="sv-SE" dirty="0" err="1" smtClean="0"/>
              <a:t>Github</a:t>
            </a:r>
            <a:endParaRPr lang="sv-SE" dirty="0"/>
          </a:p>
        </p:txBody>
      </p:sp>
    </p:spTree>
    <p:extLst>
      <p:ext uri="{BB962C8B-B14F-4D97-AF65-F5344CB8AC3E}">
        <p14:creationId xmlns:p14="http://schemas.microsoft.com/office/powerpoint/2010/main" val="128237486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Rectangle 2"/>
          <p:cNvSpPr>
            <a:spLocks noGrp="1" noChangeArrowheads="1"/>
          </p:cNvSpPr>
          <p:nvPr>
            <p:ph type="title"/>
          </p:nvPr>
        </p:nvSpPr>
        <p:spPr/>
        <p:txBody>
          <a:bodyPr/>
          <a:lstStyle/>
          <a:p>
            <a:pPr eaLnBrk="1" hangingPunct="1"/>
            <a:r>
              <a:rPr lang="sv-SE" altLang="sv-SE" dirty="0" err="1" smtClean="0">
                <a:latin typeface="HelveticaNeueLT Std Lt" pitchFamily="34" charset="0"/>
              </a:rPr>
              <a:t>Versionshanteringsystem</a:t>
            </a:r>
            <a:endParaRPr lang="sv-SE" altLang="sv-SE" dirty="0" smtClean="0">
              <a:latin typeface="HelveticaNeueLT Std Lt" pitchFamily="34" charset="0"/>
            </a:endParaRPr>
          </a:p>
        </p:txBody>
      </p:sp>
      <p:sp>
        <p:nvSpPr>
          <p:cNvPr id="15364" name="Rectangle 3"/>
          <p:cNvSpPr>
            <a:spLocks noGrp="1" noChangeArrowheads="1"/>
          </p:cNvSpPr>
          <p:nvPr>
            <p:ph idx="1"/>
          </p:nvPr>
        </p:nvSpPr>
        <p:spPr>
          <a:xfrm>
            <a:off x="629100" y="1099928"/>
            <a:ext cx="7912894" cy="4391067"/>
          </a:xfrm>
        </p:spPr>
        <p:txBody>
          <a:bodyPr/>
          <a:lstStyle/>
          <a:p>
            <a:r>
              <a:rPr lang="sv-SE" altLang="sv-SE" sz="2800" dirty="0" smtClean="0">
                <a:latin typeface="HelveticaNeueLT Std Lt" pitchFamily="34" charset="0"/>
              </a:rPr>
              <a:t>Liknar molntjänster</a:t>
            </a:r>
          </a:p>
          <a:p>
            <a:r>
              <a:rPr lang="sv-SE" altLang="sv-SE" sz="2800" dirty="0" smtClean="0">
                <a:latin typeface="HelveticaNeueLT Std Lt" pitchFamily="34" charset="0"/>
              </a:rPr>
              <a:t>Ursprungligen för öppen källkods-projekt</a:t>
            </a:r>
          </a:p>
          <a:p>
            <a:r>
              <a:rPr lang="sv-SE" altLang="sv-SE" sz="2800" dirty="0" smtClean="0">
                <a:latin typeface="HelveticaNeueLT Std Lt" pitchFamily="34" charset="0"/>
              </a:rPr>
              <a:t>Viktig färdighet inom IT-</a:t>
            </a:r>
            <a:r>
              <a:rPr lang="sv-SE" altLang="sv-SE" sz="2800" dirty="0" err="1" smtClean="0">
                <a:latin typeface="HelveticaNeueLT Std Lt" pitchFamily="34" charset="0"/>
              </a:rPr>
              <a:t>branchen</a:t>
            </a:r>
            <a:r>
              <a:rPr lang="sv-SE" altLang="sv-SE" sz="2800" dirty="0" smtClean="0">
                <a:latin typeface="HelveticaNeueLT Std Lt" pitchFamily="34" charset="0"/>
              </a:rPr>
              <a:t> idag</a:t>
            </a:r>
          </a:p>
          <a:p>
            <a:r>
              <a:rPr lang="sv-SE" altLang="sv-SE" sz="2800" dirty="0">
                <a:latin typeface="HelveticaNeueLT Std Lt" pitchFamily="34" charset="0"/>
              </a:rPr>
              <a:t>Kan användas för valfria textfiler</a:t>
            </a:r>
          </a:p>
          <a:p>
            <a:r>
              <a:rPr lang="sv-SE" altLang="sv-SE" sz="2800" dirty="0" smtClean="0">
                <a:latin typeface="HelveticaNeueLT Std Lt" pitchFamily="34" charset="0"/>
              </a:rPr>
              <a:t>Flera kan jobba på samma filer samtidigt</a:t>
            </a:r>
          </a:p>
          <a:p>
            <a:r>
              <a:rPr lang="sv-SE" altLang="sv-SE" sz="2800" dirty="0" smtClean="0">
                <a:latin typeface="HelveticaNeueLT Std Lt" pitchFamily="34" charset="0"/>
              </a:rPr>
              <a:t>Kan synkronisera filerna till datorerna</a:t>
            </a:r>
          </a:p>
          <a:p>
            <a:r>
              <a:rPr lang="sv-SE" altLang="sv-SE" sz="2800" dirty="0" smtClean="0">
                <a:latin typeface="HelveticaNeueLT Std Lt" pitchFamily="34" charset="0"/>
              </a:rPr>
              <a:t>Kan jämföra versioner, visa konflikter, backa tillbaka och hantera förgrening i parallella versionslinjer</a:t>
            </a:r>
          </a:p>
          <a:p>
            <a:r>
              <a:rPr lang="sv-SE" altLang="sv-SE" sz="2800" dirty="0" smtClean="0">
                <a:latin typeface="HelveticaNeueLT Std Lt" pitchFamily="34" charset="0"/>
              </a:rPr>
              <a:t>Indikerar vars och ens bidrag till projektet</a:t>
            </a:r>
          </a:p>
          <a:p>
            <a:endParaRPr lang="sv-SE" altLang="sv-SE" sz="2800" dirty="0">
              <a:latin typeface="HelveticaNeueLT Std Lt" pitchFamily="34" charset="0"/>
            </a:endParaRPr>
          </a:p>
        </p:txBody>
      </p:sp>
    </p:spTree>
    <p:extLst>
      <p:ext uri="{BB962C8B-B14F-4D97-AF65-F5344CB8AC3E}">
        <p14:creationId xmlns:p14="http://schemas.microsoft.com/office/powerpoint/2010/main" val="232239173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Rectangle 2"/>
          <p:cNvSpPr>
            <a:spLocks noGrp="1" noChangeArrowheads="1"/>
          </p:cNvSpPr>
          <p:nvPr>
            <p:ph type="title" idx="4294967295"/>
          </p:nvPr>
        </p:nvSpPr>
        <p:spPr/>
        <p:txBody>
          <a:bodyPr/>
          <a:lstStyle/>
          <a:p>
            <a:pPr eaLnBrk="1" hangingPunct="1"/>
            <a:r>
              <a:rPr lang="sv-SE" altLang="sv-SE" dirty="0" smtClean="0">
                <a:latin typeface="HelveticaNeueLT Std Lt" pitchFamily="34" charset="0"/>
              </a:rPr>
              <a:t>Vanliga system</a:t>
            </a:r>
          </a:p>
        </p:txBody>
      </p:sp>
      <p:sp>
        <p:nvSpPr>
          <p:cNvPr id="15364" name="Rectangle 3"/>
          <p:cNvSpPr>
            <a:spLocks noGrp="1" noChangeArrowheads="1"/>
          </p:cNvSpPr>
          <p:nvPr>
            <p:ph type="body" idx="4294967295"/>
          </p:nvPr>
        </p:nvSpPr>
        <p:spPr/>
        <p:txBody>
          <a:bodyPr/>
          <a:lstStyle/>
          <a:p>
            <a:pPr eaLnBrk="1" hangingPunct="1">
              <a:buFontTx/>
              <a:buNone/>
            </a:pPr>
            <a:endParaRPr lang="sv-SE" altLang="sv-SE" dirty="0" smtClean="0">
              <a:latin typeface="HelveticaNeueLT Std Lt" pitchFamily="34" charset="0"/>
            </a:endParaRPr>
          </a:p>
          <a:p>
            <a:pPr eaLnBrk="1" hangingPunct="1"/>
            <a:r>
              <a:rPr lang="sv-SE" altLang="sv-SE" dirty="0" smtClean="0">
                <a:latin typeface="HelveticaNeueLT Std Lt" pitchFamily="34" charset="0"/>
              </a:rPr>
              <a:t>CVS (släppt redan 1986!)</a:t>
            </a:r>
          </a:p>
          <a:p>
            <a:pPr eaLnBrk="1" hangingPunct="1"/>
            <a:endParaRPr lang="sv-SE" altLang="sv-SE" dirty="0" smtClean="0">
              <a:latin typeface="HelveticaNeueLT Std Lt" pitchFamily="34" charset="0"/>
            </a:endParaRPr>
          </a:p>
          <a:p>
            <a:pPr eaLnBrk="1" hangingPunct="1"/>
            <a:r>
              <a:rPr lang="sv-SE" altLang="sv-SE" dirty="0" smtClean="0">
                <a:latin typeface="HelveticaNeueLT Std Lt" pitchFamily="34" charset="0"/>
              </a:rPr>
              <a:t>Subversion (SVN)</a:t>
            </a:r>
          </a:p>
          <a:p>
            <a:pPr eaLnBrk="1" hangingPunct="1"/>
            <a:endParaRPr lang="sv-SE" altLang="sv-SE" dirty="0" smtClean="0">
              <a:latin typeface="HelveticaNeueLT Std Lt" pitchFamily="34" charset="0"/>
            </a:endParaRPr>
          </a:p>
          <a:p>
            <a:pPr eaLnBrk="1" hangingPunct="1"/>
            <a:r>
              <a:rPr lang="sv-SE" altLang="sv-SE" dirty="0" smtClean="0">
                <a:latin typeface="HelveticaNeueLT Std Lt" pitchFamily="34" charset="0"/>
              </a:rPr>
              <a:t>GIT</a:t>
            </a:r>
          </a:p>
          <a:p>
            <a:pPr lvl="1"/>
            <a:r>
              <a:rPr lang="sv-SE" altLang="sv-SE" dirty="0" smtClean="0">
                <a:latin typeface="HelveticaNeueLT Std Lt" pitchFamily="34" charset="0"/>
              </a:rPr>
              <a:t>Github.com</a:t>
            </a:r>
          </a:p>
          <a:p>
            <a:pPr lvl="1"/>
            <a:r>
              <a:rPr lang="sv-SE" altLang="sv-SE" dirty="0" smtClean="0">
                <a:latin typeface="HelveticaNeueLT Std Lt" pitchFamily="34" charset="0"/>
              </a:rPr>
              <a:t>Gitlab.com</a:t>
            </a:r>
            <a:endParaRPr lang="sv-SE" altLang="sv-SE" dirty="0" smtClean="0">
              <a:latin typeface="HelveticaNeueLT Std Lt" pitchFamily="34" charset="0"/>
            </a:endParaRPr>
          </a:p>
          <a:p>
            <a:pPr lvl="1"/>
            <a:r>
              <a:rPr lang="sv-SE" altLang="sv-SE" dirty="0" smtClean="0">
                <a:latin typeface="HelveticaNeueLT Std Lt" pitchFamily="34" charset="0"/>
              </a:rPr>
              <a:t>Bitbucket.com</a:t>
            </a:r>
          </a:p>
          <a:p>
            <a:pPr eaLnBrk="1" hangingPunct="1">
              <a:buFontTx/>
              <a:buNone/>
            </a:pPr>
            <a:endParaRPr lang="sv-SE" altLang="sv-SE" sz="4400" dirty="0" smtClean="0">
              <a:latin typeface="HelveticaNeueLT Std Lt" pitchFamily="34" charset="0"/>
            </a:endParaRPr>
          </a:p>
        </p:txBody>
      </p:sp>
      <p:pic>
        <p:nvPicPr>
          <p:cNvPr id="15366" name="Picture 2" descr="C:\Users\Unlogic\Desktop\64px-Git-logo.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87193" y="3670380"/>
            <a:ext cx="1999607" cy="843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7" name="Picture 3" descr="C:\Users\Unlogic\Desktop\250px-Subversi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77910" y="2693952"/>
            <a:ext cx="4408890" cy="599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8" name="Picture 4" descr="C:\Users\Unlogic\Desktop\charac36.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46034" y="857131"/>
            <a:ext cx="3445566" cy="1722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ruta 6"/>
          <p:cNvSpPr txBox="1"/>
          <p:nvPr/>
        </p:nvSpPr>
        <p:spPr>
          <a:xfrm>
            <a:off x="5519939" y="5427762"/>
            <a:ext cx="3236784" cy="646331"/>
          </a:xfrm>
          <a:prstGeom prst="rect">
            <a:avLst/>
          </a:prstGeom>
          <a:noFill/>
        </p:spPr>
        <p:txBody>
          <a:bodyPr wrap="none" rtlCol="0">
            <a:spAutoFit/>
          </a:bodyPr>
          <a:lstStyle/>
          <a:p>
            <a:r>
              <a:rPr lang="sv-SE" dirty="0" smtClean="0"/>
              <a:t>Data, elektro och teknisk fysik</a:t>
            </a:r>
            <a:br>
              <a:rPr lang="sv-SE" dirty="0" smtClean="0"/>
            </a:br>
            <a:r>
              <a:rPr lang="sv-SE" dirty="0" smtClean="0"/>
              <a:t>får labb om Git och </a:t>
            </a:r>
            <a:r>
              <a:rPr lang="sv-SE" dirty="0" err="1" smtClean="0"/>
              <a:t>Github</a:t>
            </a:r>
            <a:endParaRPr lang="sv-SE" dirty="0"/>
          </a:p>
        </p:txBody>
      </p:sp>
    </p:spTree>
    <p:extLst>
      <p:ext uri="{BB962C8B-B14F-4D97-AF65-F5344CB8AC3E}">
        <p14:creationId xmlns:p14="http://schemas.microsoft.com/office/powerpoint/2010/main" val="424161370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ubrik 2"/>
          <p:cNvSpPr>
            <a:spLocks noGrp="1"/>
          </p:cNvSpPr>
          <p:nvPr>
            <p:ph type="title"/>
          </p:nvPr>
        </p:nvSpPr>
        <p:spPr/>
        <p:txBody>
          <a:bodyPr/>
          <a:lstStyle/>
          <a:p>
            <a:r>
              <a:rPr lang="sv-SE" dirty="0" smtClean="0"/>
              <a:t>Git</a:t>
            </a:r>
            <a:endParaRPr lang="sv-SE" dirty="0"/>
          </a:p>
        </p:txBody>
      </p:sp>
      <p:sp>
        <p:nvSpPr>
          <p:cNvPr id="4" name="Platshållare för innehåll 3"/>
          <p:cNvSpPr>
            <a:spLocks noGrp="1"/>
          </p:cNvSpPr>
          <p:nvPr>
            <p:ph idx="1"/>
          </p:nvPr>
        </p:nvSpPr>
        <p:spPr/>
        <p:txBody>
          <a:bodyPr/>
          <a:lstStyle/>
          <a:p>
            <a:r>
              <a:rPr lang="sv-SE" dirty="0" smtClean="0"/>
              <a:t>Öppen källkod utvecklad av bl.a. Linus Thorvalds</a:t>
            </a:r>
          </a:p>
          <a:p>
            <a:r>
              <a:rPr lang="sv-SE" dirty="0" smtClean="0"/>
              <a:t>Installera </a:t>
            </a:r>
            <a:r>
              <a:rPr lang="sv-SE" dirty="0"/>
              <a:t>Git på din dator från </a:t>
            </a:r>
            <a:r>
              <a:rPr lang="sv-SE" dirty="0">
                <a:hlinkClick r:id="rId2"/>
              </a:rPr>
              <a:t>git-scm.com/</a:t>
            </a:r>
            <a:r>
              <a:rPr lang="sv-SE" dirty="0"/>
              <a:t> </a:t>
            </a:r>
          </a:p>
          <a:p>
            <a:r>
              <a:rPr lang="sv-SE" dirty="0" smtClean="0"/>
              <a:t>Git är distribuerat – du kan jobba </a:t>
            </a:r>
            <a:r>
              <a:rPr lang="sv-SE" dirty="0" err="1" smtClean="0"/>
              <a:t>offline</a:t>
            </a:r>
            <a:r>
              <a:rPr lang="sv-SE" dirty="0" smtClean="0"/>
              <a:t> om du vill</a:t>
            </a:r>
            <a:endParaRPr lang="sv-SE" dirty="0"/>
          </a:p>
          <a:p>
            <a:r>
              <a:rPr lang="sv-SE" dirty="0" smtClean="0"/>
              <a:t>Eller var och en i gruppen kan skapa ett konto på en server såsom Github.com eller </a:t>
            </a:r>
            <a:r>
              <a:rPr lang="sv-SE" dirty="0" err="1" smtClean="0"/>
              <a:t>Bitbucket</a:t>
            </a:r>
            <a:r>
              <a:rPr lang="sv-SE" dirty="0" smtClean="0"/>
              <a:t>  </a:t>
            </a:r>
          </a:p>
          <a:p>
            <a:r>
              <a:rPr lang="sv-SE" dirty="0" err="1"/>
              <a:t>Github</a:t>
            </a:r>
            <a:r>
              <a:rPr lang="sv-SE" dirty="0"/>
              <a:t> är gratis om filerna är publika på webben</a:t>
            </a:r>
          </a:p>
          <a:p>
            <a:r>
              <a:rPr lang="sv-SE" dirty="0" smtClean="0"/>
              <a:t>Har ett enkelt grafiskt användargränssnitt</a:t>
            </a:r>
          </a:p>
          <a:p>
            <a:r>
              <a:rPr lang="sv-SE" dirty="0" smtClean="0"/>
              <a:t>Proffs föredrar det kommandobaserade användargränssnittet</a:t>
            </a:r>
          </a:p>
          <a:p>
            <a:r>
              <a:rPr lang="sv-SE" dirty="0" smtClean="0"/>
              <a:t>Kan integreras med många utvecklingsmiljöer (</a:t>
            </a:r>
            <a:r>
              <a:rPr lang="sv-SE" dirty="0" err="1" smtClean="0"/>
              <a:t>IDE:r</a:t>
            </a:r>
            <a:r>
              <a:rPr lang="sv-SE" dirty="0" smtClean="0"/>
              <a:t>)</a:t>
            </a:r>
          </a:p>
        </p:txBody>
      </p:sp>
    </p:spTree>
    <p:extLst>
      <p:ext uri="{BB962C8B-B14F-4D97-AF65-F5344CB8AC3E}">
        <p14:creationId xmlns:p14="http://schemas.microsoft.com/office/powerpoint/2010/main" val="147052062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sv-SE" dirty="0" smtClean="0"/>
              <a:t>Git snapshots</a:t>
            </a:r>
            <a:endParaRPr lang="sv-SE" dirty="0"/>
          </a:p>
        </p:txBody>
      </p:sp>
      <p:sp>
        <p:nvSpPr>
          <p:cNvPr id="3" name="Platshållare för innehåll 2"/>
          <p:cNvSpPr>
            <a:spLocks noGrp="1"/>
          </p:cNvSpPr>
          <p:nvPr>
            <p:ph idx="1"/>
          </p:nvPr>
        </p:nvSpPr>
        <p:spPr>
          <a:xfrm>
            <a:off x="629100" y="1320800"/>
            <a:ext cx="8362500" cy="4753293"/>
          </a:xfrm>
        </p:spPr>
        <p:txBody>
          <a:bodyPr/>
          <a:lstStyle/>
          <a:p>
            <a:r>
              <a:rPr lang="sv-SE" altLang="sv-SE" dirty="0">
                <a:latin typeface="HelveticaNeueLT Std Lt" pitchFamily="34" charset="0"/>
              </a:rPr>
              <a:t>Förändringar </a:t>
            </a:r>
            <a:r>
              <a:rPr lang="sv-SE" altLang="sv-SE" dirty="0" smtClean="0">
                <a:latin typeface="HelveticaNeueLT Std Lt" pitchFamily="34" charset="0"/>
              </a:rPr>
              <a:t>sparas som nya </a:t>
            </a:r>
            <a:r>
              <a:rPr lang="sv-SE" altLang="sv-SE" b="1" dirty="0" err="1">
                <a:latin typeface="HelveticaNeueLT Std Lt" pitchFamily="34" charset="0"/>
              </a:rPr>
              <a:t>commits</a:t>
            </a:r>
            <a:r>
              <a:rPr lang="sv-SE" altLang="sv-SE" dirty="0">
                <a:latin typeface="HelveticaNeueLT Std Lt" pitchFamily="34" charset="0"/>
              </a:rPr>
              <a:t> = </a:t>
            </a:r>
            <a:r>
              <a:rPr lang="sv-SE" altLang="sv-SE" b="1" dirty="0">
                <a:latin typeface="HelveticaNeueLT Std Lt" pitchFamily="34" charset="0"/>
              </a:rPr>
              <a:t>revisions</a:t>
            </a:r>
            <a:r>
              <a:rPr lang="sv-SE" altLang="sv-SE" dirty="0">
                <a:latin typeface="HelveticaNeueLT Std Lt" pitchFamily="34" charset="0"/>
              </a:rPr>
              <a:t> = </a:t>
            </a:r>
            <a:r>
              <a:rPr lang="sv-SE" altLang="sv-SE" b="1" dirty="0" smtClean="0">
                <a:latin typeface="HelveticaNeueLT Std Lt" pitchFamily="34" charset="0"/>
              </a:rPr>
              <a:t>snapshots av alla filer</a:t>
            </a:r>
            <a:r>
              <a:rPr lang="sv-SE" altLang="sv-SE" dirty="0" smtClean="0">
                <a:latin typeface="HelveticaNeueLT Std Lt" pitchFamily="34" charset="0"/>
              </a:rPr>
              <a:t>,</a:t>
            </a:r>
            <a:r>
              <a:rPr lang="sv-SE" altLang="sv-SE" b="1" dirty="0" smtClean="0">
                <a:latin typeface="HelveticaNeueLT Std Lt" pitchFamily="34" charset="0"/>
              </a:rPr>
              <a:t> </a:t>
            </a:r>
            <a:r>
              <a:rPr lang="sv-SE" altLang="sv-SE" dirty="0" smtClean="0">
                <a:latin typeface="HelveticaNeueLT Std Lt" pitchFamily="34" charset="0"/>
              </a:rPr>
              <a:t>även oförändrade filer i mappen</a:t>
            </a:r>
          </a:p>
          <a:p>
            <a:r>
              <a:rPr lang="sv-SE" altLang="sv-SE" b="1" dirty="0" smtClean="0">
                <a:latin typeface="HelveticaNeueLT Std Lt" pitchFamily="34" charset="0"/>
              </a:rPr>
              <a:t>HEAD </a:t>
            </a:r>
            <a:r>
              <a:rPr lang="sv-SE" altLang="sv-SE" dirty="0" smtClean="0">
                <a:latin typeface="HelveticaNeueLT Std Lt" pitchFamily="34" charset="0"/>
              </a:rPr>
              <a:t>= pekare på nuvarande </a:t>
            </a:r>
            <a:r>
              <a:rPr lang="sv-SE" altLang="sv-SE" dirty="0" err="1" smtClean="0">
                <a:latin typeface="HelveticaNeueLT Std Lt" pitchFamily="34" charset="0"/>
              </a:rPr>
              <a:t>commit</a:t>
            </a:r>
            <a:r>
              <a:rPr lang="sv-SE" altLang="sv-SE" dirty="0" smtClean="0">
                <a:latin typeface="HelveticaNeueLT Std Lt" pitchFamily="34" charset="0"/>
              </a:rPr>
              <a:t> </a:t>
            </a:r>
            <a:endParaRPr lang="sv-SE" altLang="sv-SE" dirty="0">
              <a:latin typeface="HelveticaNeueLT Std Lt" pitchFamily="34" charset="0"/>
            </a:endParaRPr>
          </a:p>
          <a:p>
            <a:pPr marL="0" indent="0">
              <a:buNone/>
            </a:pPr>
            <a:endParaRPr lang="sv-SE" dirty="0"/>
          </a:p>
        </p:txBody>
      </p:sp>
      <p:pic>
        <p:nvPicPr>
          <p:cNvPr id="6" name="Picture 2" descr="Tracking changes (the Git way) &#10; "/>
          <p:cNvPicPr>
            <a:picLocks noChangeAspect="1" noChangeArrowheads="1"/>
          </p:cNvPicPr>
          <p:nvPr/>
        </p:nvPicPr>
        <p:blipFill rotWithShape="1">
          <a:blip r:embed="rId2">
            <a:extLst>
              <a:ext uri="{28A0092B-C50C-407E-A947-70E740481C1C}">
                <a14:useLocalDpi xmlns:a14="http://schemas.microsoft.com/office/drawing/2010/main" val="0"/>
              </a:ext>
            </a:extLst>
          </a:blip>
          <a:srcRect l="16988" t="40706" r="16244" b="15513"/>
          <a:stretch/>
        </p:blipFill>
        <p:spPr bwMode="auto">
          <a:xfrm>
            <a:off x="469796" y="3135678"/>
            <a:ext cx="8231502" cy="3037114"/>
          </a:xfrm>
          <a:prstGeom prst="rect">
            <a:avLst/>
          </a:prstGeom>
          <a:noFill/>
          <a:extLst>
            <a:ext uri="{909E8E84-426E-40DD-AFC4-6F175D3DCCD1}">
              <a14:hiddenFill xmlns:a14="http://schemas.microsoft.com/office/drawing/2010/main">
                <a:solidFill>
                  <a:srgbClr val="FFFFFF"/>
                </a:solidFill>
              </a14:hiddenFill>
            </a:ext>
          </a:extLst>
        </p:spPr>
      </p:pic>
      <p:sp>
        <p:nvSpPr>
          <p:cNvPr id="4" name="textruta 3"/>
          <p:cNvSpPr txBox="1"/>
          <p:nvPr/>
        </p:nvSpPr>
        <p:spPr>
          <a:xfrm>
            <a:off x="6749143" y="2667647"/>
            <a:ext cx="825867" cy="369332"/>
          </a:xfrm>
          <a:prstGeom prst="rect">
            <a:avLst/>
          </a:prstGeom>
          <a:noFill/>
        </p:spPr>
        <p:txBody>
          <a:bodyPr wrap="none" rtlCol="0">
            <a:spAutoFit/>
          </a:bodyPr>
          <a:lstStyle/>
          <a:p>
            <a:r>
              <a:rPr lang="sv-SE" dirty="0" smtClean="0"/>
              <a:t>HEAD</a:t>
            </a:r>
            <a:endParaRPr lang="sv-SE" dirty="0"/>
          </a:p>
        </p:txBody>
      </p:sp>
      <p:cxnSp>
        <p:nvCxnSpPr>
          <p:cNvPr id="8" name="Rak pilkoppling 7"/>
          <p:cNvCxnSpPr/>
          <p:nvPr/>
        </p:nvCxnSpPr>
        <p:spPr>
          <a:xfrm>
            <a:off x="7173686" y="3036979"/>
            <a:ext cx="0" cy="261392"/>
          </a:xfrm>
          <a:prstGeom prst="straightConnector1">
            <a:avLst/>
          </a:prstGeom>
          <a:ln>
            <a:tailEnd type="stealth" w="lg" len="lg"/>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90912445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8" name="Rectangle 2"/>
          <p:cNvSpPr>
            <a:spLocks noGrp="1" noChangeArrowheads="1"/>
          </p:cNvSpPr>
          <p:nvPr>
            <p:ph type="title" idx="4294967295"/>
          </p:nvPr>
        </p:nvSpPr>
        <p:spPr/>
        <p:txBody>
          <a:bodyPr/>
          <a:lstStyle/>
          <a:p>
            <a:pPr eaLnBrk="1" hangingPunct="1"/>
            <a:r>
              <a:rPr lang="sv-SE" altLang="sv-SE" dirty="0" smtClean="0">
                <a:latin typeface="HelveticaNeueLT Std Lt" pitchFamily="34" charset="0"/>
              </a:rPr>
              <a:t>Versionshistorik</a:t>
            </a:r>
          </a:p>
        </p:txBody>
      </p:sp>
      <p:sp>
        <p:nvSpPr>
          <p:cNvPr id="16389" name="Rectangle 3"/>
          <p:cNvSpPr>
            <a:spLocks noGrp="1" noChangeArrowheads="1"/>
          </p:cNvSpPr>
          <p:nvPr>
            <p:ph type="body" idx="4294967295"/>
          </p:nvPr>
        </p:nvSpPr>
        <p:spPr>
          <a:xfrm>
            <a:off x="983974" y="1006912"/>
            <a:ext cx="7372350" cy="4833874"/>
          </a:xfrm>
        </p:spPr>
        <p:txBody>
          <a:bodyPr/>
          <a:lstStyle/>
          <a:p>
            <a:r>
              <a:rPr lang="sv-SE" altLang="sv-SE" sz="1600" b="1" dirty="0" err="1" smtClean="0">
                <a:latin typeface="HelveticaNeueLT Std Lt" pitchFamily="34" charset="0"/>
              </a:rPr>
              <a:t>Local</a:t>
            </a:r>
            <a:r>
              <a:rPr lang="sv-SE" altLang="sv-SE" sz="1600" b="1" dirty="0" smtClean="0">
                <a:latin typeface="HelveticaNeueLT Std Lt" pitchFamily="34" charset="0"/>
              </a:rPr>
              <a:t> </a:t>
            </a:r>
            <a:r>
              <a:rPr lang="sv-SE" altLang="sv-SE" sz="1600" b="1" dirty="0" err="1" smtClean="0">
                <a:latin typeface="HelveticaNeueLT Std Lt" pitchFamily="34" charset="0"/>
              </a:rPr>
              <a:t>Repository</a:t>
            </a:r>
            <a:r>
              <a:rPr lang="sv-SE" altLang="sv-SE" sz="1600" dirty="0" smtClean="0">
                <a:latin typeface="HelveticaNeueLT Std Lt" pitchFamily="34" charset="0"/>
              </a:rPr>
              <a:t> </a:t>
            </a:r>
            <a:r>
              <a:rPr lang="sv-SE" altLang="sv-SE" sz="1600" dirty="0">
                <a:latin typeface="HelveticaNeueLT Std Lt" pitchFamily="34" charset="0"/>
              </a:rPr>
              <a:t>= </a:t>
            </a:r>
            <a:r>
              <a:rPr lang="sv-SE" altLang="sv-SE" sz="1600" dirty="0" smtClean="0">
                <a:latin typeface="HelveticaNeueLT Std Lt" pitchFamily="34" charset="0"/>
              </a:rPr>
              <a:t>lokal </a:t>
            </a:r>
            <a:r>
              <a:rPr lang="sv-SE" altLang="sv-SE" sz="1600" dirty="0" err="1" smtClean="0">
                <a:latin typeface="HelveticaNeueLT Std Lt" pitchFamily="34" charset="0"/>
              </a:rPr>
              <a:t>filmapp</a:t>
            </a:r>
            <a:r>
              <a:rPr lang="sv-SE" altLang="sv-SE" sz="1600" dirty="0" smtClean="0">
                <a:latin typeface="HelveticaNeueLT Std Lt" pitchFamily="34" charset="0"/>
              </a:rPr>
              <a:t> med versionshistorik för </a:t>
            </a:r>
            <a:r>
              <a:rPr lang="sv-SE" altLang="sv-SE" sz="1600" dirty="0">
                <a:latin typeface="HelveticaNeueLT Std Lt" pitchFamily="34" charset="0"/>
              </a:rPr>
              <a:t>ett projekt</a:t>
            </a:r>
          </a:p>
          <a:p>
            <a:r>
              <a:rPr lang="sv-SE" altLang="sv-SE" sz="1600" b="1" dirty="0" err="1" smtClean="0">
                <a:latin typeface="HelveticaNeueLT Std Lt" pitchFamily="34" charset="0"/>
              </a:rPr>
              <a:t>Remote</a:t>
            </a:r>
            <a:r>
              <a:rPr lang="sv-SE" altLang="sv-SE" sz="1600" b="1" dirty="0" smtClean="0">
                <a:latin typeface="HelveticaNeueLT Std Lt" pitchFamily="34" charset="0"/>
              </a:rPr>
              <a:t> </a:t>
            </a:r>
            <a:r>
              <a:rPr lang="sv-SE" altLang="sv-SE" sz="1600" b="1" dirty="0" err="1" smtClean="0">
                <a:latin typeface="HelveticaNeueLT Std Lt" pitchFamily="34" charset="0"/>
              </a:rPr>
              <a:t>repository</a:t>
            </a:r>
            <a:r>
              <a:rPr lang="sv-SE" altLang="sv-SE" sz="1600" b="1" dirty="0" smtClean="0">
                <a:latin typeface="HelveticaNeueLT Std Lt" pitchFamily="34" charset="0"/>
              </a:rPr>
              <a:t> </a:t>
            </a:r>
            <a:r>
              <a:rPr lang="sv-SE" altLang="sv-SE" sz="1600" dirty="0" smtClean="0">
                <a:latin typeface="HelveticaNeueLT Std Lt" pitchFamily="34" charset="0"/>
              </a:rPr>
              <a:t>= </a:t>
            </a:r>
            <a:r>
              <a:rPr lang="sv-SE" altLang="sv-SE" sz="1600" dirty="0" err="1" smtClean="0">
                <a:latin typeface="HelveticaNeueLT Std Lt" pitchFamily="34" charset="0"/>
              </a:rPr>
              <a:t>filmapp</a:t>
            </a:r>
            <a:r>
              <a:rPr lang="sv-SE" altLang="sv-SE" sz="1600" dirty="0" smtClean="0">
                <a:latin typeface="HelveticaNeueLT Std Lt" pitchFamily="34" charset="0"/>
              </a:rPr>
              <a:t> för ett projekt på central server, t.ex. på </a:t>
            </a:r>
            <a:r>
              <a:rPr lang="sv-SE" altLang="sv-SE" sz="1600" dirty="0" err="1" smtClean="0">
                <a:latin typeface="HelveticaNeueLT Std Lt" pitchFamily="34" charset="0"/>
              </a:rPr>
              <a:t>Github</a:t>
            </a:r>
            <a:r>
              <a:rPr lang="sv-SE" altLang="sv-SE" sz="1600" dirty="0" smtClean="0">
                <a:latin typeface="HelveticaNeueLT Std Lt" pitchFamily="34" charset="0"/>
              </a:rPr>
              <a:t> eller </a:t>
            </a:r>
            <a:r>
              <a:rPr lang="sv-SE" altLang="sv-SE" sz="1600" dirty="0" err="1" smtClean="0">
                <a:latin typeface="HelveticaNeueLT Std Lt" pitchFamily="34" charset="0"/>
              </a:rPr>
              <a:t>Bitbucket</a:t>
            </a:r>
            <a:endParaRPr lang="sv-SE" altLang="sv-SE" sz="1600" dirty="0" smtClean="0">
              <a:latin typeface="HelveticaNeueLT Std Lt" pitchFamily="34" charset="0"/>
            </a:endParaRPr>
          </a:p>
          <a:p>
            <a:r>
              <a:rPr lang="sv-SE" altLang="sv-SE" sz="1600" b="1" dirty="0" err="1" smtClean="0">
                <a:latin typeface="HelveticaNeueLT Std Lt" pitchFamily="34" charset="0"/>
              </a:rPr>
              <a:t>Clone</a:t>
            </a:r>
            <a:r>
              <a:rPr lang="sv-SE" altLang="sv-SE" sz="1600" dirty="0" smtClean="0">
                <a:latin typeface="HelveticaNeueLT Std Lt" pitchFamily="34" charset="0"/>
              </a:rPr>
              <a:t> </a:t>
            </a:r>
            <a:r>
              <a:rPr lang="sv-SE" altLang="sv-SE" sz="1600" dirty="0">
                <a:latin typeface="HelveticaNeueLT Std Lt" pitchFamily="34" charset="0"/>
              </a:rPr>
              <a:t>= kopiera </a:t>
            </a:r>
            <a:r>
              <a:rPr lang="sv-SE" altLang="sv-SE" sz="1600" dirty="0" smtClean="0">
                <a:latin typeface="HelveticaNeueLT Std Lt" pitchFamily="34" charset="0"/>
              </a:rPr>
              <a:t>ett </a:t>
            </a:r>
            <a:r>
              <a:rPr lang="sv-SE" altLang="sv-SE" sz="1600" dirty="0" err="1" smtClean="0">
                <a:latin typeface="HelveticaNeueLT Std Lt" pitchFamily="34" charset="0"/>
              </a:rPr>
              <a:t>remote</a:t>
            </a:r>
            <a:r>
              <a:rPr lang="sv-SE" altLang="sv-SE" sz="1600" dirty="0" smtClean="0">
                <a:latin typeface="HelveticaNeueLT Std Lt" pitchFamily="34" charset="0"/>
              </a:rPr>
              <a:t> </a:t>
            </a:r>
            <a:r>
              <a:rPr lang="sv-SE" altLang="sv-SE" sz="1600" dirty="0" err="1" smtClean="0">
                <a:latin typeface="HelveticaNeueLT Std Lt" pitchFamily="34" charset="0"/>
              </a:rPr>
              <a:t>repository</a:t>
            </a:r>
            <a:r>
              <a:rPr lang="sv-SE" altLang="sv-SE" sz="1600" dirty="0" smtClean="0">
                <a:latin typeface="HelveticaNeueLT Std Lt" pitchFamily="34" charset="0"/>
              </a:rPr>
              <a:t> </a:t>
            </a:r>
          </a:p>
          <a:p>
            <a:pPr lvl="1"/>
            <a:r>
              <a:rPr lang="sv-SE" altLang="sv-SE" sz="1400" b="1" dirty="0" err="1" smtClean="0">
                <a:latin typeface="HelveticaNeueLT Std Lt" pitchFamily="34" charset="0"/>
              </a:rPr>
              <a:t>Fork</a:t>
            </a:r>
            <a:r>
              <a:rPr lang="sv-SE" altLang="sv-SE" sz="1400" dirty="0" smtClean="0">
                <a:latin typeface="HelveticaNeueLT Std Lt" pitchFamily="34" charset="0"/>
              </a:rPr>
              <a:t> </a:t>
            </a:r>
            <a:r>
              <a:rPr lang="sv-SE" altLang="sv-SE" sz="1400" dirty="0">
                <a:latin typeface="HelveticaNeueLT Std Lt" pitchFamily="34" charset="0"/>
              </a:rPr>
              <a:t>= kopiera </a:t>
            </a:r>
            <a:r>
              <a:rPr lang="sv-SE" altLang="sv-SE" sz="1400" dirty="0" smtClean="0">
                <a:latin typeface="HelveticaNeueLT Std Lt" pitchFamily="34" charset="0"/>
              </a:rPr>
              <a:t>och vidareutveckla någon annans </a:t>
            </a:r>
            <a:r>
              <a:rPr lang="sv-SE" altLang="sv-SE" sz="1400" dirty="0" err="1" smtClean="0">
                <a:latin typeface="HelveticaNeueLT Std Lt" pitchFamily="34" charset="0"/>
              </a:rPr>
              <a:t>repository</a:t>
            </a:r>
            <a:r>
              <a:rPr lang="sv-SE" altLang="sv-SE" sz="1400" dirty="0" smtClean="0">
                <a:latin typeface="HelveticaNeueLT Std Lt" pitchFamily="34" charset="0"/>
              </a:rPr>
              <a:t> </a:t>
            </a:r>
            <a:r>
              <a:rPr lang="sv-SE" altLang="sv-SE" sz="1400" dirty="0">
                <a:latin typeface="HelveticaNeueLT Std Lt" pitchFamily="34" charset="0"/>
              </a:rPr>
              <a:t>till ett nytt parallellt projekt med andra </a:t>
            </a:r>
            <a:r>
              <a:rPr lang="sv-SE" altLang="sv-SE" sz="1400" dirty="0" smtClean="0">
                <a:latin typeface="HelveticaNeueLT Std Lt" pitchFamily="34" charset="0"/>
              </a:rPr>
              <a:t>deltagare – sker ofta till följd av konflikter</a:t>
            </a:r>
            <a:endParaRPr lang="sv-SE" altLang="sv-SE" sz="1400" dirty="0">
              <a:latin typeface="HelveticaNeueLT Std Lt" pitchFamily="34" charset="0"/>
            </a:endParaRPr>
          </a:p>
          <a:p>
            <a:r>
              <a:rPr lang="sv-SE" altLang="sv-SE" sz="1600" b="1" dirty="0" err="1" smtClean="0">
                <a:latin typeface="HelveticaNeueLT Std Lt" pitchFamily="34" charset="0"/>
              </a:rPr>
              <a:t>Branch</a:t>
            </a:r>
            <a:r>
              <a:rPr lang="sv-SE" altLang="sv-SE" sz="1600" dirty="0" smtClean="0">
                <a:latin typeface="HelveticaNeueLT Std Lt" pitchFamily="34" charset="0"/>
              </a:rPr>
              <a:t> = förgrening av versionsträdet i parallella </a:t>
            </a:r>
            <a:r>
              <a:rPr lang="sv-SE" altLang="sv-SE" sz="1600" dirty="0" err="1" smtClean="0">
                <a:latin typeface="HelveticaNeueLT Std Lt" pitchFamily="34" charset="0"/>
              </a:rPr>
              <a:t>utvecklingshistorier</a:t>
            </a:r>
            <a:r>
              <a:rPr lang="sv-SE" altLang="sv-SE" sz="1600" dirty="0" smtClean="0">
                <a:latin typeface="HelveticaNeueLT Std Lt" pitchFamily="34" charset="0"/>
              </a:rPr>
              <a:t> inom samma projekt, t.ex. av delgrupp för att lägga till funktionalitet </a:t>
            </a:r>
          </a:p>
          <a:p>
            <a:r>
              <a:rPr lang="sv-SE" altLang="sv-SE" sz="1600" b="1" dirty="0" smtClean="0">
                <a:latin typeface="HelveticaNeueLT Std Lt" pitchFamily="34" charset="0"/>
              </a:rPr>
              <a:t>HEAD</a:t>
            </a:r>
            <a:r>
              <a:rPr lang="sv-SE" altLang="sv-SE" sz="1600" dirty="0" smtClean="0">
                <a:latin typeface="HelveticaNeueLT Std Lt" pitchFamily="34" charset="0"/>
              </a:rPr>
              <a:t> = </a:t>
            </a:r>
            <a:r>
              <a:rPr lang="sv-SE" altLang="sv-SE" sz="1600" dirty="0" err="1" smtClean="0">
                <a:latin typeface="HelveticaNeueLT Std Lt" pitchFamily="34" charset="0"/>
              </a:rPr>
              <a:t>current</a:t>
            </a:r>
            <a:r>
              <a:rPr lang="sv-SE" altLang="sv-SE" sz="1600" dirty="0" smtClean="0">
                <a:latin typeface="HelveticaNeueLT Std Lt" pitchFamily="34" charset="0"/>
              </a:rPr>
              <a:t> </a:t>
            </a:r>
            <a:r>
              <a:rPr lang="sv-SE" altLang="sv-SE" sz="1600" dirty="0" err="1" smtClean="0">
                <a:latin typeface="HelveticaNeueLT Std Lt" pitchFamily="34" charset="0"/>
              </a:rPr>
              <a:t>branch</a:t>
            </a:r>
            <a:r>
              <a:rPr lang="sv-SE" altLang="sv-SE" sz="1600" dirty="0" smtClean="0">
                <a:latin typeface="HelveticaNeueLT Std Lt" pitchFamily="34" charset="0"/>
              </a:rPr>
              <a:t> and snapshot</a:t>
            </a:r>
          </a:p>
          <a:p>
            <a:pPr eaLnBrk="1" hangingPunct="1">
              <a:buFontTx/>
              <a:buNone/>
            </a:pPr>
            <a:endParaRPr lang="sv-SE" altLang="sv-SE" sz="3600" dirty="0" smtClean="0">
              <a:latin typeface="HelveticaNeueLT Std Lt" pitchFamily="34" charset="0"/>
            </a:endParaRPr>
          </a:p>
        </p:txBody>
      </p:sp>
      <p:pic>
        <p:nvPicPr>
          <p:cNvPr id="7"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1049" y="4125686"/>
            <a:ext cx="8458200" cy="2074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6042803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sv-SE" dirty="0" smtClean="0"/>
              <a:t>Arbetsflöde</a:t>
            </a:r>
            <a:endParaRPr lang="sv-SE" dirty="0"/>
          </a:p>
        </p:txBody>
      </p:sp>
      <p:pic>
        <p:nvPicPr>
          <p:cNvPr id="9" name="Picture 10" descr="Understanding of workflow &#10;● Obtain a repository &#10;○ git init or git clone &#10;● Make some changes &#10;● Stage your changes &#10;○ gi..."/>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3455" t="23063" r="5537" b="6338"/>
          <a:stretch/>
        </p:blipFill>
        <p:spPr bwMode="auto">
          <a:xfrm>
            <a:off x="141515" y="1757454"/>
            <a:ext cx="8887958" cy="38796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274060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ubrik 4"/>
          <p:cNvSpPr>
            <a:spLocks noGrp="1"/>
          </p:cNvSpPr>
          <p:nvPr>
            <p:ph type="title"/>
          </p:nvPr>
        </p:nvSpPr>
        <p:spPr>
          <a:xfrm>
            <a:off x="629100" y="173829"/>
            <a:ext cx="6924639" cy="652145"/>
          </a:xfrm>
        </p:spPr>
        <p:txBody>
          <a:bodyPr vert="horz" lIns="91440" tIns="45720" rIns="91440" bIns="45720" rtlCol="0" anchor="t">
            <a:noAutofit/>
          </a:bodyPr>
          <a:lstStyle/>
          <a:p>
            <a:r>
              <a:rPr lang="sv-SE" dirty="0" smtClean="0"/>
              <a:t>Din roll i utvecklingsteamet</a:t>
            </a:r>
            <a:endParaRPr lang="sv-SE" dirty="0"/>
          </a:p>
        </p:txBody>
      </p:sp>
      <p:sp>
        <p:nvSpPr>
          <p:cNvPr id="6" name="Platshållare för innehåll 5"/>
          <p:cNvSpPr>
            <a:spLocks noGrp="1"/>
          </p:cNvSpPr>
          <p:nvPr>
            <p:ph idx="1"/>
          </p:nvPr>
        </p:nvSpPr>
        <p:spPr>
          <a:xfrm>
            <a:off x="430318" y="597374"/>
            <a:ext cx="7912894" cy="3836963"/>
          </a:xfrm>
        </p:spPr>
        <p:txBody>
          <a:bodyPr/>
          <a:lstStyle/>
          <a:p>
            <a:r>
              <a:rPr lang="sv-SE" sz="1600" b="1" dirty="0" smtClean="0">
                <a:solidFill>
                  <a:schemeClr val="accent1">
                    <a:lumMod val="75000"/>
                  </a:schemeClr>
                </a:solidFill>
              </a:rPr>
              <a:t>Föreslå en </a:t>
            </a:r>
            <a:r>
              <a:rPr lang="sv-SE" sz="1600" b="1" dirty="0" smtClean="0">
                <a:solidFill>
                  <a:schemeClr val="accent1">
                    <a:lumMod val="75000"/>
                  </a:schemeClr>
                </a:solidFill>
              </a:rPr>
              <a:t>produkt/tjänst </a:t>
            </a:r>
            <a:r>
              <a:rPr lang="sv-SE" sz="1600" b="1" dirty="0" smtClean="0">
                <a:solidFill>
                  <a:schemeClr val="accent1">
                    <a:lumMod val="75000"/>
                  </a:schemeClr>
                </a:solidFill>
              </a:rPr>
              <a:t>och en prototyp kopplad till din utbildning</a:t>
            </a:r>
          </a:p>
          <a:p>
            <a:pPr lvl="1"/>
            <a:r>
              <a:rPr lang="sv-SE" sz="1200" dirty="0" smtClean="0"/>
              <a:t>Den ska innefatta intelligens, dvs programmering, t.ex. för Internet-</a:t>
            </a:r>
            <a:r>
              <a:rPr lang="sv-SE" sz="1200" dirty="0" err="1" smtClean="0"/>
              <a:t>of</a:t>
            </a:r>
            <a:r>
              <a:rPr lang="sv-SE" sz="1200" dirty="0" smtClean="0"/>
              <a:t>-</a:t>
            </a:r>
            <a:r>
              <a:rPr lang="sv-SE" sz="1200" dirty="0" err="1" smtClean="0"/>
              <a:t>Things</a:t>
            </a:r>
            <a:r>
              <a:rPr lang="sv-SE" sz="1200" dirty="0" smtClean="0"/>
              <a:t> (</a:t>
            </a:r>
            <a:r>
              <a:rPr lang="sv-SE" sz="1200" dirty="0" err="1" smtClean="0"/>
              <a:t>IoT</a:t>
            </a:r>
            <a:r>
              <a:rPr lang="sv-SE" sz="1200" dirty="0" smtClean="0"/>
              <a:t>), kommunikation, fjärrstyrning, statistikvisualisering. </a:t>
            </a:r>
          </a:p>
          <a:p>
            <a:pPr lvl="1"/>
            <a:r>
              <a:rPr lang="sv-SE" sz="1200" dirty="0" smtClean="0"/>
              <a:t>Prototypen innefattar ofta </a:t>
            </a:r>
            <a:r>
              <a:rPr lang="sv-SE" sz="1200" dirty="0"/>
              <a:t>en mobil </a:t>
            </a:r>
            <a:r>
              <a:rPr lang="sv-SE" sz="1200" dirty="0" err="1" smtClean="0"/>
              <a:t>app</a:t>
            </a:r>
            <a:r>
              <a:rPr lang="sv-SE" sz="1200" dirty="0" smtClean="0"/>
              <a:t> och/eller ett </a:t>
            </a:r>
            <a:r>
              <a:rPr lang="sv-SE" sz="1200" dirty="0" err="1" smtClean="0"/>
              <a:t>inbyggnaddssystem</a:t>
            </a:r>
            <a:endParaRPr lang="sv-SE" sz="1200" dirty="0" smtClean="0"/>
          </a:p>
          <a:p>
            <a:pPr lvl="1"/>
            <a:r>
              <a:rPr lang="sv-SE" sz="1200" dirty="0" smtClean="0"/>
              <a:t>Gör kravanalys och teknisk </a:t>
            </a:r>
            <a:r>
              <a:rPr lang="sv-SE" sz="1200" dirty="0" err="1" smtClean="0"/>
              <a:t>kravspec</a:t>
            </a:r>
            <a:r>
              <a:rPr lang="sv-SE" sz="1200" dirty="0" smtClean="0"/>
              <a:t> </a:t>
            </a:r>
            <a:r>
              <a:rPr lang="sv-SE" sz="1200" dirty="0" smtClean="0"/>
              <a:t>dels för en tänkt </a:t>
            </a:r>
            <a:r>
              <a:rPr lang="sv-SE" sz="1200" b="1" dirty="0" smtClean="0"/>
              <a:t>slutprodukt</a:t>
            </a:r>
            <a:r>
              <a:rPr lang="sv-SE" sz="1200" dirty="0" smtClean="0"/>
              <a:t>, dels för </a:t>
            </a:r>
            <a:r>
              <a:rPr lang="sv-SE" sz="1200" b="1" dirty="0" smtClean="0"/>
              <a:t>prototyp</a:t>
            </a:r>
          </a:p>
          <a:p>
            <a:r>
              <a:rPr lang="sv-SE" sz="1600" b="1" dirty="0">
                <a:solidFill>
                  <a:schemeClr val="accent1">
                    <a:lumMod val="75000"/>
                  </a:schemeClr>
                </a:solidFill>
              </a:rPr>
              <a:t>Modellera </a:t>
            </a:r>
            <a:r>
              <a:rPr lang="sv-SE" sz="1600" b="1" dirty="0" smtClean="0">
                <a:solidFill>
                  <a:schemeClr val="accent1">
                    <a:lumMod val="75000"/>
                  </a:schemeClr>
                </a:solidFill>
              </a:rPr>
              <a:t>prototypen </a:t>
            </a:r>
            <a:r>
              <a:rPr lang="sv-SE" sz="1600" b="1" dirty="0" smtClean="0">
                <a:solidFill>
                  <a:schemeClr val="accent1">
                    <a:lumMod val="75000"/>
                  </a:schemeClr>
                </a:solidFill>
              </a:rPr>
              <a:t>och slutprodukten grafiskt </a:t>
            </a:r>
            <a:endParaRPr lang="sv-SE" sz="1600" b="1" dirty="0">
              <a:solidFill>
                <a:schemeClr val="accent1">
                  <a:lumMod val="75000"/>
                </a:schemeClr>
              </a:solidFill>
            </a:endParaRPr>
          </a:p>
          <a:p>
            <a:pPr lvl="1"/>
            <a:r>
              <a:rPr lang="sv-SE" sz="1200" dirty="0" err="1" smtClean="0"/>
              <a:t>Mockup</a:t>
            </a:r>
            <a:r>
              <a:rPr lang="sv-SE" sz="1200" dirty="0" smtClean="0"/>
              <a:t>, storyboard</a:t>
            </a:r>
          </a:p>
          <a:p>
            <a:pPr lvl="1"/>
            <a:r>
              <a:rPr lang="sv-SE" sz="1200" dirty="0" smtClean="0"/>
              <a:t>Blockschema </a:t>
            </a:r>
            <a:r>
              <a:rPr lang="sv-SE" sz="1200" dirty="0"/>
              <a:t>(Systemarkitektur, UML komponentdiagram</a:t>
            </a:r>
            <a:r>
              <a:rPr lang="sv-SE" sz="1200" dirty="0" smtClean="0"/>
              <a:t>), </a:t>
            </a:r>
            <a:r>
              <a:rPr lang="sv-SE" sz="1200" dirty="0" smtClean="0"/>
              <a:t>m </a:t>
            </a:r>
            <a:r>
              <a:rPr lang="sv-SE" sz="1200" dirty="0" err="1" smtClean="0"/>
              <a:t>fl</a:t>
            </a:r>
            <a:r>
              <a:rPr lang="sv-SE" sz="1200" dirty="0" smtClean="0"/>
              <a:t> diagram</a:t>
            </a:r>
          </a:p>
          <a:p>
            <a:pPr lvl="1"/>
            <a:r>
              <a:rPr lang="sv-SE" sz="1200" dirty="0" smtClean="0"/>
              <a:t>Motivera alla designval</a:t>
            </a:r>
          </a:p>
          <a:p>
            <a:pPr lvl="1"/>
            <a:r>
              <a:rPr lang="sv-SE" sz="1200" dirty="0" smtClean="0"/>
              <a:t>Beställ </a:t>
            </a:r>
            <a:r>
              <a:rPr lang="sv-SE" sz="1200" dirty="0" err="1" smtClean="0"/>
              <a:t>ev</a:t>
            </a:r>
            <a:r>
              <a:rPr lang="sv-SE" sz="1200" dirty="0" smtClean="0"/>
              <a:t> hårdvara snart</a:t>
            </a:r>
            <a:endParaRPr lang="sv-SE" sz="1200" dirty="0"/>
          </a:p>
          <a:p>
            <a:r>
              <a:rPr lang="sv-SE" sz="1600" b="1" dirty="0" smtClean="0">
                <a:solidFill>
                  <a:schemeClr val="accent1">
                    <a:lumMod val="75000"/>
                  </a:schemeClr>
                </a:solidFill>
              </a:rPr>
              <a:t>Använd versionshantering och </a:t>
            </a:r>
            <a:r>
              <a:rPr lang="sv-SE" sz="1600" b="1" dirty="0" smtClean="0">
                <a:solidFill>
                  <a:schemeClr val="accent1">
                    <a:lumMod val="75000"/>
                  </a:schemeClr>
                </a:solidFill>
              </a:rPr>
              <a:t>andra verktyg för stora utvecklingsteam</a:t>
            </a:r>
            <a:endParaRPr lang="sv-SE" sz="1600" b="1" dirty="0">
              <a:solidFill>
                <a:schemeClr val="accent1">
                  <a:lumMod val="75000"/>
                </a:schemeClr>
              </a:solidFill>
            </a:endParaRPr>
          </a:p>
          <a:p>
            <a:pPr lvl="1"/>
            <a:r>
              <a:rPr lang="sv-SE" sz="1200" dirty="0" smtClean="0"/>
              <a:t>Använd om möjligt </a:t>
            </a:r>
            <a:r>
              <a:rPr lang="sv-SE" sz="1200" b="1" dirty="0"/>
              <a:t>versionshanteringssystem</a:t>
            </a:r>
            <a:r>
              <a:rPr lang="sv-SE" sz="1200" dirty="0"/>
              <a:t> såsom </a:t>
            </a:r>
            <a:r>
              <a:rPr lang="sv-SE" sz="1200" b="1" dirty="0" err="1" smtClean="0"/>
              <a:t>Github</a:t>
            </a:r>
            <a:r>
              <a:rPr lang="sv-SE" sz="1200" b="1" dirty="0" smtClean="0"/>
              <a:t> eller </a:t>
            </a:r>
            <a:r>
              <a:rPr lang="sv-SE" sz="1200" b="1" dirty="0" err="1" smtClean="0"/>
              <a:t>Gitlab</a:t>
            </a:r>
            <a:r>
              <a:rPr lang="sv-SE" sz="1200" b="1" dirty="0" smtClean="0"/>
              <a:t> </a:t>
            </a:r>
          </a:p>
          <a:p>
            <a:pPr lvl="1"/>
            <a:r>
              <a:rPr lang="sv-SE" sz="1200" dirty="0" smtClean="0"/>
              <a:t>Dela </a:t>
            </a:r>
            <a:r>
              <a:rPr lang="sv-SE" sz="1200" dirty="0" smtClean="0"/>
              <a:t>länk till projektet med lärare</a:t>
            </a:r>
          </a:p>
          <a:p>
            <a:pPr lvl="1"/>
            <a:r>
              <a:rPr lang="sv-SE" sz="1200" dirty="0" smtClean="0"/>
              <a:t>Välj en person som </a:t>
            </a:r>
            <a:r>
              <a:rPr lang="sv-SE" sz="1200" dirty="0" smtClean="0"/>
              <a:t>Git </a:t>
            </a:r>
            <a:r>
              <a:rPr lang="sv-SE" sz="1200" dirty="0" err="1" smtClean="0"/>
              <a:t>committer</a:t>
            </a:r>
            <a:r>
              <a:rPr lang="sv-SE" sz="1200" dirty="0" smtClean="0"/>
              <a:t> – övriga som ”</a:t>
            </a:r>
            <a:r>
              <a:rPr lang="sv-SE" sz="1200" dirty="0" err="1" smtClean="0"/>
              <a:t>authors</a:t>
            </a:r>
            <a:r>
              <a:rPr lang="sv-SE" sz="1200" dirty="0" smtClean="0"/>
              <a:t>”</a:t>
            </a:r>
          </a:p>
          <a:p>
            <a:r>
              <a:rPr lang="sv-SE" sz="1600" b="1" dirty="0" smtClean="0">
                <a:solidFill>
                  <a:schemeClr val="accent1">
                    <a:lumMod val="75000"/>
                  </a:schemeClr>
                </a:solidFill>
              </a:rPr>
              <a:t>Utveckla </a:t>
            </a:r>
            <a:r>
              <a:rPr lang="sv-SE" sz="1600" b="1" dirty="0">
                <a:solidFill>
                  <a:schemeClr val="accent1">
                    <a:lumMod val="75000"/>
                  </a:schemeClr>
                </a:solidFill>
              </a:rPr>
              <a:t>en </a:t>
            </a:r>
            <a:r>
              <a:rPr lang="sv-SE" sz="1600" b="1" dirty="0" smtClean="0">
                <a:solidFill>
                  <a:schemeClr val="accent1">
                    <a:lumMod val="75000"/>
                  </a:schemeClr>
                </a:solidFill>
              </a:rPr>
              <a:t>enkel prototyp</a:t>
            </a:r>
            <a:endParaRPr lang="sv-SE" sz="1600" b="1" dirty="0">
              <a:solidFill>
                <a:schemeClr val="accent1">
                  <a:lumMod val="75000"/>
                </a:schemeClr>
              </a:solidFill>
            </a:endParaRPr>
          </a:p>
          <a:p>
            <a:pPr lvl="1"/>
            <a:r>
              <a:rPr lang="sv-SE" sz="1200" dirty="0" smtClean="0"/>
              <a:t>En statisk webbsida (HTML) räcker inte.</a:t>
            </a:r>
          </a:p>
          <a:p>
            <a:pPr lvl="1"/>
            <a:r>
              <a:rPr lang="sv-SE" sz="1200" dirty="0" smtClean="0"/>
              <a:t>Visa </a:t>
            </a:r>
            <a:r>
              <a:rPr lang="sv-SE" sz="1200" dirty="0"/>
              <a:t>att varje datateknikstudent har bidragit med </a:t>
            </a:r>
            <a:r>
              <a:rPr lang="sv-SE" sz="1200" dirty="0" smtClean="0"/>
              <a:t>några rader fungerande </a:t>
            </a:r>
            <a:r>
              <a:rPr lang="sv-SE" sz="1200" dirty="0"/>
              <a:t>kod till projektet</a:t>
            </a:r>
          </a:p>
          <a:p>
            <a:r>
              <a:rPr lang="sv-SE" sz="1600" b="1" dirty="0" smtClean="0">
                <a:solidFill>
                  <a:schemeClr val="accent1">
                    <a:lumMod val="75000"/>
                  </a:schemeClr>
                </a:solidFill>
              </a:rPr>
              <a:t>Testa</a:t>
            </a:r>
            <a:r>
              <a:rPr lang="sv-SE" sz="1600" b="1" dirty="0" smtClean="0">
                <a:solidFill>
                  <a:schemeClr val="accent1">
                    <a:lumMod val="75000"/>
                  </a:schemeClr>
                </a:solidFill>
              </a:rPr>
              <a:t>, mät och utvärdera resultatet</a:t>
            </a:r>
          </a:p>
          <a:p>
            <a:pPr lvl="1"/>
            <a:r>
              <a:rPr lang="sv-SE" sz="1200" dirty="0" smtClean="0"/>
              <a:t>Välj testledare för användbarhetstester</a:t>
            </a:r>
          </a:p>
          <a:p>
            <a:pPr lvl="1"/>
            <a:r>
              <a:rPr lang="sv-SE" sz="1200" dirty="0" smtClean="0"/>
              <a:t>Gör användartester tidigt i projektet</a:t>
            </a:r>
          </a:p>
          <a:p>
            <a:pPr lvl="1"/>
            <a:r>
              <a:rPr lang="sv-SE" sz="1200" dirty="0" smtClean="0"/>
              <a:t>Mät prestanda, verifiera funktionalitet</a:t>
            </a:r>
          </a:p>
          <a:p>
            <a:pPr lvl="1"/>
            <a:r>
              <a:rPr lang="sv-SE" sz="1200" dirty="0" smtClean="0"/>
              <a:t>Dra slutsatser för slutprodukten</a:t>
            </a:r>
          </a:p>
          <a:p>
            <a:pPr lvl="1"/>
            <a:r>
              <a:rPr lang="sv-SE" sz="1200" b="1" dirty="0" smtClean="0"/>
              <a:t>Diskutera etiska och samhälleliga aspekter</a:t>
            </a:r>
            <a:endParaRPr lang="sv-SE" sz="1200" b="1" dirty="0"/>
          </a:p>
          <a:p>
            <a:endParaRPr lang="sv-SE" sz="1600" dirty="0" smtClean="0"/>
          </a:p>
        </p:txBody>
      </p:sp>
      <p:sp>
        <p:nvSpPr>
          <p:cNvPr id="2" name="textruta 1"/>
          <p:cNvSpPr txBox="1"/>
          <p:nvPr/>
        </p:nvSpPr>
        <p:spPr>
          <a:xfrm rot="467385">
            <a:off x="5293319" y="5406580"/>
            <a:ext cx="3786809" cy="1200329"/>
          </a:xfrm>
          <a:prstGeom prst="rect">
            <a:avLst/>
          </a:prstGeom>
          <a:noFill/>
        </p:spPr>
        <p:txBody>
          <a:bodyPr wrap="square" rtlCol="0">
            <a:spAutoFit/>
          </a:bodyPr>
          <a:lstStyle/>
          <a:p>
            <a:r>
              <a:rPr lang="sv-SE" sz="2400" dirty="0" smtClean="0"/>
              <a:t>Se </a:t>
            </a:r>
            <a:r>
              <a:rPr lang="sv-SE" sz="2400" dirty="0" smtClean="0"/>
              <a:t>projektanvisningar i </a:t>
            </a:r>
            <a:r>
              <a:rPr lang="sv-SE" sz="2400" dirty="0" err="1" smtClean="0"/>
              <a:t>Moodle</a:t>
            </a:r>
            <a:r>
              <a:rPr lang="sv-SE" sz="2400" dirty="0" smtClean="0"/>
              <a:t> för </a:t>
            </a:r>
            <a:r>
              <a:rPr lang="sv-SE" sz="2400" dirty="0" smtClean="0"/>
              <a:t>detaljer och schemat för deadlines</a:t>
            </a:r>
            <a:endParaRPr lang="sv-SE" sz="2400" dirty="0"/>
          </a:p>
        </p:txBody>
      </p:sp>
    </p:spTree>
    <p:extLst>
      <p:ext uri="{BB962C8B-B14F-4D97-AF65-F5344CB8AC3E}">
        <p14:creationId xmlns:p14="http://schemas.microsoft.com/office/powerpoint/2010/main" val="354505253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2" descr="Git Interview Questions | Top 21 FAQs on Git | Edureka"/>
          <p:cNvPicPr>
            <a:picLocks noChangeAspect="1" noChangeArrowheads="1"/>
          </p:cNvPicPr>
          <p:nvPr/>
        </p:nvPicPr>
        <p:blipFill rotWithShape="1">
          <a:blip r:embed="rId2">
            <a:extLst>
              <a:ext uri="{28A0092B-C50C-407E-A947-70E740481C1C}">
                <a14:useLocalDpi xmlns:a14="http://schemas.microsoft.com/office/drawing/2010/main" val="0"/>
              </a:ext>
            </a:extLst>
          </a:blip>
          <a:srcRect t="5233"/>
          <a:stretch/>
        </p:blipFill>
        <p:spPr bwMode="auto">
          <a:xfrm>
            <a:off x="1378227" y="36954"/>
            <a:ext cx="6586330" cy="61464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666046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http://krishnaiitd.github.io/gitcommands/images/GitWorkflow-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9578" y="-19049"/>
            <a:ext cx="8129758" cy="67137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024290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sv-SE" dirty="0" smtClean="0"/>
              <a:t>Vanliga </a:t>
            </a:r>
            <a:r>
              <a:rPr lang="sv-SE" dirty="0" err="1" smtClean="0"/>
              <a:t>git</a:t>
            </a:r>
            <a:r>
              <a:rPr lang="sv-SE" dirty="0" smtClean="0"/>
              <a:t>-kommandon</a:t>
            </a:r>
            <a:endParaRPr lang="sv-SE" dirty="0"/>
          </a:p>
        </p:txBody>
      </p:sp>
      <p:sp>
        <p:nvSpPr>
          <p:cNvPr id="3" name="Platshållare för innehåll 2"/>
          <p:cNvSpPr>
            <a:spLocks noGrp="1"/>
          </p:cNvSpPr>
          <p:nvPr>
            <p:ph idx="1"/>
          </p:nvPr>
        </p:nvSpPr>
        <p:spPr>
          <a:xfrm>
            <a:off x="629099" y="1034144"/>
            <a:ext cx="8384271" cy="5039950"/>
          </a:xfrm>
        </p:spPr>
        <p:txBody>
          <a:bodyPr/>
          <a:lstStyle/>
          <a:p>
            <a:r>
              <a:rPr lang="sv-SE" sz="1800" dirty="0" smtClean="0"/>
              <a:t>Vanliga konsol/</a:t>
            </a:r>
            <a:r>
              <a:rPr lang="sv-SE" sz="1800" dirty="0" err="1" smtClean="0"/>
              <a:t>bash</a:t>
            </a:r>
            <a:r>
              <a:rPr lang="sv-SE" sz="1800" dirty="0" smtClean="0"/>
              <a:t>-kommandon funkar: </a:t>
            </a:r>
            <a:r>
              <a:rPr lang="sv-SE" sz="1800" dirty="0" err="1" smtClean="0"/>
              <a:t>help</a:t>
            </a:r>
            <a:r>
              <a:rPr lang="sv-SE" sz="1800" smtClean="0"/>
              <a:t>, cd</a:t>
            </a:r>
            <a:r>
              <a:rPr lang="sv-SE" sz="1800" dirty="0" smtClean="0"/>
              <a:t>, </a:t>
            </a:r>
            <a:r>
              <a:rPr lang="sv-SE" sz="1800" dirty="0" err="1" smtClean="0"/>
              <a:t>pwd</a:t>
            </a:r>
            <a:r>
              <a:rPr lang="sv-SE" sz="1800" dirty="0" smtClean="0"/>
              <a:t>, dir, </a:t>
            </a:r>
            <a:r>
              <a:rPr lang="sv-SE" sz="1800" dirty="0" err="1" smtClean="0"/>
              <a:t>ls</a:t>
            </a:r>
            <a:endParaRPr lang="sv-SE" sz="1800" dirty="0"/>
          </a:p>
          <a:p>
            <a:r>
              <a:rPr lang="sv-SE" sz="1800" dirty="0" smtClean="0"/>
              <a:t>Git </a:t>
            </a:r>
            <a:r>
              <a:rPr lang="sv-SE" sz="1800" dirty="0" err="1" smtClean="0"/>
              <a:t>init</a:t>
            </a:r>
            <a:r>
              <a:rPr lang="sv-SE" sz="1800" dirty="0" smtClean="0"/>
              <a:t>		</a:t>
            </a:r>
            <a:r>
              <a:rPr lang="sv-SE" sz="1800" dirty="0" err="1" smtClean="0"/>
              <a:t>Create</a:t>
            </a:r>
            <a:r>
              <a:rPr lang="sv-SE" sz="1800" dirty="0" smtClean="0"/>
              <a:t> </a:t>
            </a:r>
            <a:r>
              <a:rPr lang="sv-SE" sz="1800" dirty="0" err="1" smtClean="0"/>
              <a:t>empty</a:t>
            </a:r>
            <a:r>
              <a:rPr lang="sv-SE" sz="1800" dirty="0" smtClean="0"/>
              <a:t> </a:t>
            </a:r>
            <a:r>
              <a:rPr lang="sv-SE" sz="1800" dirty="0" err="1" smtClean="0"/>
              <a:t>local</a:t>
            </a:r>
            <a:r>
              <a:rPr lang="sv-SE" sz="1800" dirty="0" smtClean="0"/>
              <a:t> </a:t>
            </a:r>
            <a:r>
              <a:rPr lang="sv-SE" sz="1800" dirty="0" err="1" smtClean="0"/>
              <a:t>repository</a:t>
            </a:r>
            <a:endParaRPr lang="sv-SE" sz="1800" dirty="0" smtClean="0"/>
          </a:p>
          <a:p>
            <a:r>
              <a:rPr lang="sv-SE" sz="1800" dirty="0" smtClean="0"/>
              <a:t>Git </a:t>
            </a:r>
            <a:r>
              <a:rPr lang="sv-SE" sz="1800" dirty="0" err="1" smtClean="0"/>
              <a:t>clone</a:t>
            </a:r>
            <a:r>
              <a:rPr lang="sv-SE" sz="1800" dirty="0" smtClean="0"/>
              <a:t>	Copy </a:t>
            </a:r>
            <a:r>
              <a:rPr lang="sv-SE" sz="1800" dirty="0" err="1" smtClean="0"/>
              <a:t>remote</a:t>
            </a:r>
            <a:r>
              <a:rPr lang="sv-SE" sz="1800" dirty="0" smtClean="0"/>
              <a:t> </a:t>
            </a:r>
            <a:r>
              <a:rPr lang="sv-SE" sz="1800" dirty="0" err="1" smtClean="0"/>
              <a:t>repository</a:t>
            </a:r>
            <a:endParaRPr lang="sv-SE" sz="1800" dirty="0" smtClean="0"/>
          </a:p>
          <a:p>
            <a:r>
              <a:rPr lang="sv-SE" sz="1800" dirty="0" smtClean="0"/>
              <a:t>Git </a:t>
            </a:r>
            <a:r>
              <a:rPr lang="sv-SE" sz="1800" dirty="0" err="1" smtClean="0"/>
              <a:t>add</a:t>
            </a:r>
            <a:r>
              <a:rPr lang="sv-SE" sz="1800" dirty="0" smtClean="0"/>
              <a:t>	</a:t>
            </a:r>
            <a:r>
              <a:rPr lang="sv-SE" sz="1800" dirty="0" err="1" smtClean="0"/>
              <a:t>Add</a:t>
            </a:r>
            <a:r>
              <a:rPr lang="sv-SE" sz="1800" dirty="0" smtClean="0"/>
              <a:t> </a:t>
            </a:r>
            <a:r>
              <a:rPr lang="sv-SE" sz="1800" dirty="0" err="1" smtClean="0"/>
              <a:t>file</a:t>
            </a:r>
            <a:r>
              <a:rPr lang="sv-SE" sz="1800" dirty="0" smtClean="0"/>
              <a:t> to </a:t>
            </a:r>
            <a:r>
              <a:rPr lang="sv-SE" sz="1800" dirty="0" err="1" smtClean="0"/>
              <a:t>staging</a:t>
            </a:r>
            <a:r>
              <a:rPr lang="sv-SE" sz="1800" dirty="0" smtClean="0"/>
              <a:t> area index, </a:t>
            </a:r>
            <a:r>
              <a:rPr lang="sv-SE" sz="1800" dirty="0" err="1" smtClean="0"/>
              <a:t>i.e</a:t>
            </a:r>
            <a:r>
              <a:rPr lang="sv-SE" sz="1800" dirty="0" smtClean="0"/>
              <a:t> mark it to be </a:t>
            </a:r>
            <a:r>
              <a:rPr lang="sv-SE" sz="1800" dirty="0" err="1" smtClean="0"/>
              <a:t>included</a:t>
            </a:r>
            <a:r>
              <a:rPr lang="sv-SE" sz="1800" dirty="0" smtClean="0"/>
              <a:t> in </a:t>
            </a:r>
            <a:br>
              <a:rPr lang="sv-SE" sz="1800" dirty="0" smtClean="0"/>
            </a:br>
            <a:r>
              <a:rPr lang="sv-SE" sz="1800" dirty="0" smtClean="0"/>
              <a:t>		</a:t>
            </a:r>
            <a:r>
              <a:rPr lang="sv-SE" sz="1800" dirty="0" err="1" smtClean="0"/>
              <a:t>next</a:t>
            </a:r>
            <a:r>
              <a:rPr lang="sv-SE" sz="1800" dirty="0" smtClean="0"/>
              <a:t> </a:t>
            </a:r>
            <a:r>
              <a:rPr lang="sv-SE" sz="1800" dirty="0" err="1" smtClean="0"/>
              <a:t>commit</a:t>
            </a:r>
            <a:endParaRPr lang="sv-SE" sz="1800" dirty="0" smtClean="0"/>
          </a:p>
          <a:p>
            <a:r>
              <a:rPr lang="sv-SE" sz="1800" dirty="0"/>
              <a:t>Git </a:t>
            </a:r>
            <a:r>
              <a:rPr lang="sv-SE" sz="1800" dirty="0" err="1"/>
              <a:t>commit</a:t>
            </a:r>
            <a:r>
              <a:rPr lang="sv-SE" sz="1800" dirty="0"/>
              <a:t>	</a:t>
            </a:r>
            <a:r>
              <a:rPr lang="sv-SE" sz="1800" dirty="0" smtClean="0"/>
              <a:t>Copy all </a:t>
            </a:r>
            <a:r>
              <a:rPr lang="sv-SE" sz="1800" dirty="0" err="1" smtClean="0"/>
              <a:t>files</a:t>
            </a:r>
            <a:r>
              <a:rPr lang="sv-SE" sz="1800" dirty="0" smtClean="0"/>
              <a:t> from </a:t>
            </a:r>
            <a:r>
              <a:rPr lang="sv-SE" sz="1800" dirty="0" err="1" smtClean="0"/>
              <a:t>staging</a:t>
            </a:r>
            <a:r>
              <a:rPr lang="sv-SE" sz="1800" dirty="0" smtClean="0"/>
              <a:t> area to </a:t>
            </a:r>
            <a:r>
              <a:rPr lang="sv-SE" sz="1800" dirty="0" err="1" smtClean="0"/>
              <a:t>local</a:t>
            </a:r>
            <a:r>
              <a:rPr lang="sv-SE" sz="1800" dirty="0" smtClean="0"/>
              <a:t> </a:t>
            </a:r>
            <a:r>
              <a:rPr lang="sv-SE" sz="1800" dirty="0" err="1" smtClean="0"/>
              <a:t>repository</a:t>
            </a:r>
            <a:r>
              <a:rPr lang="sv-SE" sz="1800" dirty="0" smtClean="0"/>
              <a:t> –			</a:t>
            </a:r>
            <a:r>
              <a:rPr lang="sv-SE" sz="1800" dirty="0" err="1" smtClean="0"/>
              <a:t>creating</a:t>
            </a:r>
            <a:r>
              <a:rPr lang="sv-SE" sz="1800" dirty="0" smtClean="0"/>
              <a:t> a version ”snapshot</a:t>
            </a:r>
            <a:r>
              <a:rPr lang="sv-SE" sz="1800" dirty="0"/>
              <a:t>” </a:t>
            </a:r>
            <a:r>
              <a:rPr lang="sv-SE" sz="1800" dirty="0" err="1"/>
              <a:t>that</a:t>
            </a:r>
            <a:r>
              <a:rPr lang="sv-SE" sz="1800" dirty="0"/>
              <a:t> </a:t>
            </a:r>
            <a:r>
              <a:rPr lang="sv-SE" sz="1800" dirty="0" err="1"/>
              <a:t>you</a:t>
            </a:r>
            <a:r>
              <a:rPr lang="sv-SE" sz="1800" dirty="0"/>
              <a:t> </a:t>
            </a:r>
            <a:r>
              <a:rPr lang="sv-SE" sz="1800" dirty="0" err="1"/>
              <a:t>can</a:t>
            </a:r>
            <a:r>
              <a:rPr lang="sv-SE" sz="1800" dirty="0"/>
              <a:t> </a:t>
            </a:r>
            <a:r>
              <a:rPr lang="sv-SE" sz="1800" dirty="0" err="1"/>
              <a:t>revert</a:t>
            </a:r>
            <a:r>
              <a:rPr lang="sv-SE" sz="1800" dirty="0"/>
              <a:t> back to</a:t>
            </a:r>
          </a:p>
          <a:p>
            <a:r>
              <a:rPr lang="sv-SE" sz="1800" dirty="0"/>
              <a:t>Git push	</a:t>
            </a:r>
            <a:r>
              <a:rPr lang="sv-SE" sz="1800" dirty="0" err="1"/>
              <a:t>Upload</a:t>
            </a:r>
            <a:r>
              <a:rPr lang="sv-SE" sz="1800" dirty="0"/>
              <a:t> </a:t>
            </a:r>
            <a:r>
              <a:rPr lang="sv-SE" sz="1800" dirty="0" smtClean="0"/>
              <a:t>all </a:t>
            </a:r>
            <a:r>
              <a:rPr lang="sv-SE" sz="1800" dirty="0" err="1" smtClean="0"/>
              <a:t>files</a:t>
            </a:r>
            <a:r>
              <a:rPr lang="sv-SE" sz="1800" dirty="0" smtClean="0"/>
              <a:t> </a:t>
            </a:r>
            <a:r>
              <a:rPr lang="sv-SE" sz="1800" dirty="0"/>
              <a:t>from </a:t>
            </a:r>
            <a:r>
              <a:rPr lang="sv-SE" sz="1800" dirty="0" err="1"/>
              <a:t>local</a:t>
            </a:r>
            <a:r>
              <a:rPr lang="sv-SE" sz="1800" dirty="0"/>
              <a:t> to </a:t>
            </a:r>
            <a:r>
              <a:rPr lang="sv-SE" sz="1800" dirty="0" err="1"/>
              <a:t>remote</a:t>
            </a:r>
            <a:r>
              <a:rPr lang="sv-SE" sz="1800" dirty="0"/>
              <a:t> </a:t>
            </a:r>
            <a:r>
              <a:rPr lang="sv-SE" sz="1800" dirty="0" err="1"/>
              <a:t>repository</a:t>
            </a:r>
            <a:endParaRPr lang="sv-SE" sz="1800" dirty="0"/>
          </a:p>
          <a:p>
            <a:r>
              <a:rPr lang="sv-SE" sz="1800" dirty="0" smtClean="0"/>
              <a:t>Git status	Show new, </a:t>
            </a:r>
            <a:r>
              <a:rPr lang="sv-SE" sz="1800" dirty="0" err="1" smtClean="0"/>
              <a:t>deleted</a:t>
            </a:r>
            <a:r>
              <a:rPr lang="sv-SE" sz="1800" dirty="0" smtClean="0"/>
              <a:t> and </a:t>
            </a:r>
            <a:r>
              <a:rPr lang="sv-SE" sz="1800" dirty="0" err="1" smtClean="0"/>
              <a:t>conflicting</a:t>
            </a:r>
            <a:r>
              <a:rPr lang="sv-SE" sz="1800" dirty="0" smtClean="0"/>
              <a:t> </a:t>
            </a:r>
            <a:r>
              <a:rPr lang="sv-SE" sz="1800" dirty="0" err="1" smtClean="0"/>
              <a:t>files</a:t>
            </a:r>
            <a:r>
              <a:rPr lang="sv-SE" sz="1800" dirty="0" smtClean="0"/>
              <a:t>, </a:t>
            </a:r>
            <a:r>
              <a:rPr lang="sv-SE" sz="1800" dirty="0" err="1" smtClean="0"/>
              <a:t>etc</a:t>
            </a:r>
            <a:endParaRPr lang="sv-SE" sz="1800" dirty="0" smtClean="0"/>
          </a:p>
          <a:p>
            <a:r>
              <a:rPr lang="sv-SE" sz="1800" dirty="0"/>
              <a:t>Git </a:t>
            </a:r>
            <a:r>
              <a:rPr lang="sv-SE" sz="1800" dirty="0" err="1"/>
              <a:t>pull</a:t>
            </a:r>
            <a:r>
              <a:rPr lang="sv-SE" sz="1800" dirty="0"/>
              <a:t>	</a:t>
            </a:r>
            <a:r>
              <a:rPr lang="sv-SE" sz="1800" dirty="0" err="1" smtClean="0"/>
              <a:t>Fetch</a:t>
            </a:r>
            <a:r>
              <a:rPr lang="sv-SE" sz="1800" dirty="0" smtClean="0"/>
              <a:t> </a:t>
            </a:r>
            <a:r>
              <a:rPr lang="sv-SE" sz="1800" dirty="0" err="1" smtClean="0"/>
              <a:t>latest</a:t>
            </a:r>
            <a:r>
              <a:rPr lang="sv-SE" sz="1800" dirty="0" smtClean="0"/>
              <a:t> versions from the </a:t>
            </a:r>
            <a:r>
              <a:rPr lang="sv-SE" sz="1800" dirty="0" err="1" smtClean="0"/>
              <a:t>remote</a:t>
            </a:r>
            <a:r>
              <a:rPr lang="sv-SE" sz="1800" dirty="0" smtClean="0"/>
              <a:t> </a:t>
            </a:r>
            <a:r>
              <a:rPr lang="sv-SE" sz="1800" dirty="0" err="1" smtClean="0"/>
              <a:t>repository</a:t>
            </a:r>
            <a:endParaRPr lang="sv-SE" sz="1800" dirty="0"/>
          </a:p>
          <a:p>
            <a:r>
              <a:rPr lang="sv-SE" sz="1800" dirty="0" smtClean="0"/>
              <a:t>Git </a:t>
            </a:r>
            <a:r>
              <a:rPr lang="sv-SE" sz="1800" dirty="0" err="1" smtClean="0"/>
              <a:t>checkout</a:t>
            </a:r>
            <a:r>
              <a:rPr lang="sv-SE" sz="1800" dirty="0" smtClean="0"/>
              <a:t>	Change HEAD back to old version or to </a:t>
            </a:r>
            <a:r>
              <a:rPr lang="sv-SE" sz="1800" dirty="0" err="1" smtClean="0"/>
              <a:t>another</a:t>
            </a:r>
            <a:r>
              <a:rPr lang="sv-SE" sz="1800" dirty="0" smtClean="0"/>
              <a:t> </a:t>
            </a:r>
            <a:r>
              <a:rPr lang="sv-SE" sz="1800" dirty="0" err="1" smtClean="0"/>
              <a:t>branch</a:t>
            </a:r>
            <a:endParaRPr lang="sv-SE" sz="1800" dirty="0" smtClean="0"/>
          </a:p>
          <a:p>
            <a:r>
              <a:rPr lang="sv-SE" sz="1800" dirty="0" smtClean="0"/>
              <a:t>Git </a:t>
            </a:r>
            <a:r>
              <a:rPr lang="sv-SE" sz="1800" dirty="0" err="1" smtClean="0"/>
              <a:t>branch</a:t>
            </a:r>
            <a:r>
              <a:rPr lang="sv-SE" sz="1800" dirty="0" smtClean="0"/>
              <a:t>	List, </a:t>
            </a:r>
            <a:r>
              <a:rPr lang="sv-SE" sz="1800" dirty="0" err="1" smtClean="0"/>
              <a:t>create</a:t>
            </a:r>
            <a:r>
              <a:rPr lang="sv-SE" sz="1800" dirty="0" smtClean="0"/>
              <a:t> or </a:t>
            </a:r>
            <a:r>
              <a:rPr lang="sv-SE" sz="1800" dirty="0" err="1" smtClean="0"/>
              <a:t>delete</a:t>
            </a:r>
            <a:r>
              <a:rPr lang="sv-SE" sz="1800" dirty="0" smtClean="0"/>
              <a:t> </a:t>
            </a:r>
            <a:r>
              <a:rPr lang="sv-SE" sz="1800" dirty="0" err="1" smtClean="0"/>
              <a:t>branches</a:t>
            </a:r>
            <a:endParaRPr lang="sv-SE" sz="1800" dirty="0" smtClean="0"/>
          </a:p>
          <a:p>
            <a:r>
              <a:rPr lang="sv-SE" sz="1800" dirty="0" smtClean="0"/>
              <a:t>Git </a:t>
            </a:r>
            <a:r>
              <a:rPr lang="sv-SE" sz="1800" dirty="0" err="1" smtClean="0"/>
              <a:t>merge</a:t>
            </a:r>
            <a:r>
              <a:rPr lang="sv-SE" sz="1800" dirty="0" smtClean="0"/>
              <a:t>	</a:t>
            </a:r>
            <a:r>
              <a:rPr lang="sv-SE" sz="1800" dirty="0" err="1" smtClean="0"/>
              <a:t>Join</a:t>
            </a:r>
            <a:r>
              <a:rPr lang="sv-SE" sz="1800" dirty="0" smtClean="0"/>
              <a:t> </a:t>
            </a:r>
            <a:r>
              <a:rPr lang="sv-SE" sz="1800" dirty="0" err="1" smtClean="0"/>
              <a:t>branches</a:t>
            </a:r>
            <a:endParaRPr lang="sv-SE" sz="1800" dirty="0" smtClean="0"/>
          </a:p>
        </p:txBody>
      </p:sp>
    </p:spTree>
    <p:extLst>
      <p:ext uri="{BB962C8B-B14F-4D97-AF65-F5344CB8AC3E}">
        <p14:creationId xmlns:p14="http://schemas.microsoft.com/office/powerpoint/2010/main" val="329353595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ubrik 5"/>
          <p:cNvSpPr>
            <a:spLocks noGrp="1"/>
          </p:cNvSpPr>
          <p:nvPr>
            <p:ph type="title"/>
          </p:nvPr>
        </p:nvSpPr>
        <p:spPr/>
        <p:txBody>
          <a:bodyPr/>
          <a:lstStyle/>
          <a:p>
            <a:r>
              <a:rPr lang="sv-SE" dirty="0" smtClean="0"/>
              <a:t>En fils olika status</a:t>
            </a:r>
            <a:endParaRPr lang="sv-SE" dirty="0"/>
          </a:p>
        </p:txBody>
      </p:sp>
      <p:pic>
        <p:nvPicPr>
          <p:cNvPr id="8" name="Platshållare för innehåll 7"/>
          <p:cNvPicPr>
            <a:picLocks noGrp="1" noChangeAspect="1"/>
          </p:cNvPicPr>
          <p:nvPr>
            <p:ph idx="1"/>
          </p:nvPr>
        </p:nvPicPr>
        <p:blipFill>
          <a:blip r:embed="rId2"/>
          <a:stretch>
            <a:fillRect/>
          </a:stretch>
        </p:blipFill>
        <p:spPr>
          <a:xfrm>
            <a:off x="13856" y="1807030"/>
            <a:ext cx="9143276" cy="3780516"/>
          </a:xfrm>
          <a:prstGeom prst="rect">
            <a:avLst/>
          </a:prstGeom>
        </p:spPr>
      </p:pic>
    </p:spTree>
    <p:extLst>
      <p:ext uri="{BB962C8B-B14F-4D97-AF65-F5344CB8AC3E}">
        <p14:creationId xmlns:p14="http://schemas.microsoft.com/office/powerpoint/2010/main" val="16350559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2" descr="A command-line session showing repository creation, addition of a file, and remote synchroniza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5967" y="1132114"/>
            <a:ext cx="7983582" cy="42018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570639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sv-SE" dirty="0" smtClean="0"/>
              <a:t>Git </a:t>
            </a:r>
            <a:r>
              <a:rPr lang="sv-SE" dirty="0" err="1" smtClean="0"/>
              <a:t>diff</a:t>
            </a:r>
            <a:endParaRPr lang="sv-SE" dirty="0"/>
          </a:p>
        </p:txBody>
      </p:sp>
      <p:pic>
        <p:nvPicPr>
          <p:cNvPr id="7" name="Picture 2" descr="https://i.stack.imgur.com/lAOAG.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828800" y="1236767"/>
            <a:ext cx="5513388" cy="4921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951002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en-US" dirty="0" smtClean="0"/>
              <a:t>Contributions-diagram</a:t>
            </a:r>
            <a:endParaRPr lang="en-US" dirty="0"/>
          </a:p>
        </p:txBody>
      </p:sp>
      <p:sp>
        <p:nvSpPr>
          <p:cNvPr id="3" name="Platshållare för innehåll 2"/>
          <p:cNvSpPr>
            <a:spLocks noGrp="1"/>
          </p:cNvSpPr>
          <p:nvPr>
            <p:ph idx="1"/>
          </p:nvPr>
        </p:nvSpPr>
        <p:spPr/>
        <p:txBody>
          <a:bodyPr/>
          <a:lstStyle/>
          <a:p>
            <a:r>
              <a:rPr lang="en-US" dirty="0" err="1" smtClean="0"/>
              <a:t>Lägg</a:t>
            </a:r>
            <a:r>
              <a:rPr lang="en-US" dirty="0" smtClean="0"/>
              <a:t> in diagram </a:t>
            </a:r>
            <a:r>
              <a:rPr lang="en-US" dirty="0" err="1" smtClean="0"/>
              <a:t>från</a:t>
            </a:r>
            <a:r>
              <a:rPr lang="en-US" dirty="0" smtClean="0"/>
              <a:t> </a:t>
            </a:r>
            <a:r>
              <a:rPr lang="en-US" dirty="0" err="1" smtClean="0"/>
              <a:t>Github:s</a:t>
            </a:r>
            <a:r>
              <a:rPr lang="en-US" dirty="0" smtClean="0"/>
              <a:t> </a:t>
            </a:r>
            <a:r>
              <a:rPr lang="en-US" dirty="0" err="1" smtClean="0"/>
              <a:t>eller</a:t>
            </a:r>
            <a:r>
              <a:rPr lang="en-US" dirty="0" smtClean="0"/>
              <a:t> </a:t>
            </a:r>
            <a:r>
              <a:rPr lang="en-US" dirty="0" err="1" smtClean="0"/>
              <a:t>Gitlab:s</a:t>
            </a:r>
            <a:r>
              <a:rPr lang="en-US" dirty="0" smtClean="0"/>
              <a:t> </a:t>
            </a:r>
            <a:r>
              <a:rPr lang="en-US" smtClean="0"/>
              <a:t>funktion</a:t>
            </a:r>
            <a:r>
              <a:rPr lang="en-US" dirty="0" smtClean="0"/>
              <a:t> Insight-&gt;Contributions </a:t>
            </a:r>
            <a:r>
              <a:rPr lang="en-US" dirty="0" err="1" smtClean="0"/>
              <a:t>eller</a:t>
            </a:r>
            <a:r>
              <a:rPr lang="en-US" dirty="0" smtClean="0"/>
              <a:t> </a:t>
            </a:r>
            <a:r>
              <a:rPr lang="en-US" dirty="0" err="1" smtClean="0"/>
              <a:t>liknande</a:t>
            </a:r>
            <a:r>
              <a:rPr lang="en-US" dirty="0" smtClean="0"/>
              <a:t> i </a:t>
            </a:r>
            <a:r>
              <a:rPr lang="en-US" dirty="0" err="1" smtClean="0"/>
              <a:t>projektrapporten</a:t>
            </a:r>
            <a:r>
              <a:rPr lang="en-US" dirty="0" smtClean="0"/>
              <a:t>. </a:t>
            </a:r>
            <a:r>
              <a:rPr lang="en-US" dirty="0" err="1" smtClean="0"/>
              <a:t>Kräver</a:t>
            </a:r>
            <a:r>
              <a:rPr lang="en-US" dirty="0" smtClean="0"/>
              <a:t> </a:t>
            </a:r>
            <a:r>
              <a:rPr lang="en-US" dirty="0" err="1" smtClean="0"/>
              <a:t>publikt</a:t>
            </a:r>
            <a:r>
              <a:rPr lang="en-US" dirty="0" smtClean="0"/>
              <a:t> </a:t>
            </a:r>
            <a:r>
              <a:rPr lang="en-US" dirty="0" err="1" smtClean="0"/>
              <a:t>Github-projekt</a:t>
            </a:r>
            <a:r>
              <a:rPr lang="en-US" dirty="0" smtClean="0"/>
              <a:t>.</a:t>
            </a:r>
            <a:endParaRPr lang="en-US" dirty="0"/>
          </a:p>
        </p:txBody>
      </p:sp>
      <p:pic>
        <p:nvPicPr>
          <p:cNvPr id="5122" name="Picture 2" descr="https://cdn.ttgtmedia.com/rms/editorial/012119_TSS_GitHub-contributors-insight_mobil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4327" y="2139284"/>
            <a:ext cx="8206480" cy="41765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946552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ubrik 4"/>
          <p:cNvSpPr>
            <a:spLocks noGrp="1"/>
          </p:cNvSpPr>
          <p:nvPr>
            <p:ph type="title"/>
          </p:nvPr>
        </p:nvSpPr>
        <p:spPr/>
        <p:txBody>
          <a:bodyPr/>
          <a:lstStyle/>
          <a:p>
            <a:r>
              <a:rPr lang="sv-SE" dirty="0" smtClean="0"/>
              <a:t>Fler v</a:t>
            </a:r>
            <a:r>
              <a:rPr lang="sv-SE" dirty="0" smtClean="0"/>
              <a:t>erktyg för stora utvecklingsteam</a:t>
            </a:r>
            <a:r>
              <a:rPr lang="sv-SE" dirty="0"/>
              <a:t/>
            </a:r>
            <a:br>
              <a:rPr lang="sv-SE" dirty="0"/>
            </a:br>
            <a:r>
              <a:rPr lang="sv-SE" dirty="0" smtClean="0"/>
              <a:t>	</a:t>
            </a:r>
            <a:endParaRPr lang="sv-SE" dirty="0"/>
          </a:p>
        </p:txBody>
      </p:sp>
      <p:sp>
        <p:nvSpPr>
          <p:cNvPr id="4" name="Platshållare för innehåll 5"/>
          <p:cNvSpPr>
            <a:spLocks noGrp="1"/>
          </p:cNvSpPr>
          <p:nvPr>
            <p:ph idx="1"/>
          </p:nvPr>
        </p:nvSpPr>
        <p:spPr>
          <a:xfrm>
            <a:off x="629100" y="1320800"/>
            <a:ext cx="7912894" cy="4753293"/>
          </a:xfrm>
        </p:spPr>
        <p:txBody>
          <a:bodyPr/>
          <a:lstStyle/>
          <a:p>
            <a:endParaRPr lang="sv-SE" dirty="0" smtClean="0"/>
          </a:p>
          <a:p>
            <a:endParaRPr lang="sv-SE" dirty="0"/>
          </a:p>
          <a:p>
            <a:endParaRPr lang="sv-SE" dirty="0" smtClean="0"/>
          </a:p>
          <a:p>
            <a:r>
              <a:rPr lang="sv-SE" dirty="0" smtClean="0"/>
              <a:t>Se lista med vanliga verktyg:</a:t>
            </a:r>
            <a:endParaRPr lang="sv-SE" dirty="0" smtClean="0"/>
          </a:p>
          <a:p>
            <a:pPr marL="0" indent="0">
              <a:buNone/>
            </a:pPr>
            <a:r>
              <a:rPr lang="sv-SE" dirty="0">
                <a:hlinkClick r:id="rId2"/>
              </a:rPr>
              <a:t>https://</a:t>
            </a:r>
            <a:r>
              <a:rPr lang="sv-SE" dirty="0" smtClean="0">
                <a:hlinkClick r:id="rId2"/>
              </a:rPr>
              <a:t>docs.google.com/document/d/1KaAqRoGC_q9JecnaDSO5pW2idaJUT1CprE93zIRoM-Y/edit</a:t>
            </a:r>
            <a:r>
              <a:rPr lang="sv-SE" dirty="0" smtClean="0"/>
              <a:t> </a:t>
            </a:r>
            <a:endParaRPr lang="sv-SE" dirty="0"/>
          </a:p>
        </p:txBody>
      </p:sp>
    </p:spTree>
    <p:extLst>
      <p:ext uri="{BB962C8B-B14F-4D97-AF65-F5344CB8AC3E}">
        <p14:creationId xmlns:p14="http://schemas.microsoft.com/office/powerpoint/2010/main" val="254871932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ubrik 3"/>
          <p:cNvSpPr>
            <a:spLocks noGrp="1"/>
          </p:cNvSpPr>
          <p:nvPr>
            <p:ph type="title"/>
          </p:nvPr>
        </p:nvSpPr>
        <p:spPr/>
        <p:txBody>
          <a:bodyPr>
            <a:normAutofit/>
          </a:bodyPr>
          <a:lstStyle/>
          <a:p>
            <a:r>
              <a:rPr lang="sv-SE" dirty="0" smtClean="0"/>
              <a:t>Dokumentation</a:t>
            </a:r>
            <a:endParaRPr lang="sv-SE" dirty="0"/>
          </a:p>
        </p:txBody>
      </p:sp>
    </p:spTree>
    <p:extLst>
      <p:ext uri="{BB962C8B-B14F-4D97-AF65-F5344CB8AC3E}">
        <p14:creationId xmlns:p14="http://schemas.microsoft.com/office/powerpoint/2010/main" val="6145686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ubrik 2"/>
          <p:cNvSpPr>
            <a:spLocks noGrp="1"/>
          </p:cNvSpPr>
          <p:nvPr>
            <p:ph type="title"/>
          </p:nvPr>
        </p:nvSpPr>
        <p:spPr>
          <a:xfrm>
            <a:off x="638337" y="329810"/>
            <a:ext cx="7912894" cy="652145"/>
          </a:xfrm>
        </p:spPr>
        <p:txBody>
          <a:bodyPr/>
          <a:lstStyle/>
          <a:p>
            <a:r>
              <a:rPr lang="sv-SE" dirty="0" smtClean="0"/>
              <a:t>UML (Universal </a:t>
            </a:r>
            <a:r>
              <a:rPr lang="sv-SE" dirty="0" err="1" smtClean="0"/>
              <a:t>Modelling</a:t>
            </a:r>
            <a:r>
              <a:rPr lang="sv-SE" dirty="0" smtClean="0"/>
              <a:t> </a:t>
            </a:r>
            <a:r>
              <a:rPr lang="sv-SE" dirty="0" err="1" smtClean="0"/>
              <a:t>language</a:t>
            </a:r>
            <a:r>
              <a:rPr lang="sv-SE" dirty="0" smtClean="0"/>
              <a:t>) </a:t>
            </a:r>
            <a:r>
              <a:rPr lang="sv-SE" dirty="0" err="1" smtClean="0"/>
              <a:t>Use</a:t>
            </a:r>
            <a:r>
              <a:rPr lang="sv-SE" dirty="0" smtClean="0"/>
              <a:t> </a:t>
            </a:r>
            <a:r>
              <a:rPr lang="sv-SE" dirty="0" err="1" smtClean="0"/>
              <a:t>case</a:t>
            </a:r>
            <a:r>
              <a:rPr lang="sv-SE" dirty="0" smtClean="0"/>
              <a:t> diagram</a:t>
            </a:r>
            <a:endParaRPr lang="sv-SE" dirty="0"/>
          </a:p>
        </p:txBody>
      </p:sp>
      <p:pic>
        <p:nvPicPr>
          <p:cNvPr id="69634" name="Picture 2" descr="https://upload.wikimedia.org/wikipedia/commons/thumb/1/1d/Use_case_restaurant_model.svg/496px-Use_case_restaurant_model.svg.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172351" y="1343360"/>
            <a:ext cx="4979506" cy="49795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625689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ubrik 3"/>
          <p:cNvSpPr>
            <a:spLocks noGrp="1"/>
          </p:cNvSpPr>
          <p:nvPr>
            <p:ph type="title"/>
          </p:nvPr>
        </p:nvSpPr>
        <p:spPr/>
        <p:txBody>
          <a:bodyPr/>
          <a:lstStyle/>
          <a:p>
            <a:r>
              <a:rPr lang="sv-SE" dirty="0" smtClean="0"/>
              <a:t>Vanliga verktyg för prototyputveckling</a:t>
            </a:r>
            <a:endParaRPr lang="sv-SE" dirty="0"/>
          </a:p>
        </p:txBody>
      </p:sp>
    </p:spTree>
    <p:extLst>
      <p:ext uri="{BB962C8B-B14F-4D97-AF65-F5344CB8AC3E}">
        <p14:creationId xmlns:p14="http://schemas.microsoft.com/office/powerpoint/2010/main" val="274902174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a:xfrm>
            <a:off x="629047" y="273543"/>
            <a:ext cx="7912894" cy="652145"/>
          </a:xfrm>
        </p:spPr>
        <p:txBody>
          <a:bodyPr/>
          <a:lstStyle/>
          <a:p>
            <a:r>
              <a:rPr lang="sv-SE" dirty="0" smtClean="0"/>
              <a:t>UML Component </a:t>
            </a:r>
            <a:r>
              <a:rPr lang="sv-SE" dirty="0" smtClean="0"/>
              <a:t>Diagram (Blockschema)</a:t>
            </a:r>
            <a:endParaRPr lang="sv-SE" dirty="0"/>
          </a:p>
        </p:txBody>
      </p:sp>
      <p:pic>
        <p:nvPicPr>
          <p:cNvPr id="70658" name="Picture 2" descr="https://proxy.duckduckgo.com/iu/?u=https%3A%2F%2Fupload.wikimedia.org%2Fwikipedia%2Fcommons%2Fthumb%2Ff%2Ff7%2FUML_Deployment_Diagram.svg%2F2000px-UML_Deployment_Diagram.svg.png&amp;f=1"/>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863509" y="1367387"/>
            <a:ext cx="7443970" cy="4752975"/>
          </a:xfrm>
          <a:prstGeom prst="rect">
            <a:avLst/>
          </a:prstGeom>
          <a:noFill/>
          <a:extLst>
            <a:ext uri="{909E8E84-426E-40DD-AFC4-6F175D3DCCD1}">
              <a14:hiddenFill xmlns:a14="http://schemas.microsoft.com/office/drawing/2010/main">
                <a:solidFill>
                  <a:srgbClr val="FFFFFF"/>
                </a:solidFill>
              </a14:hiddenFill>
            </a:ext>
          </a:extLst>
        </p:spPr>
      </p:pic>
      <p:sp>
        <p:nvSpPr>
          <p:cNvPr id="3" name="textruta 2"/>
          <p:cNvSpPr txBox="1"/>
          <p:nvPr/>
        </p:nvSpPr>
        <p:spPr>
          <a:xfrm>
            <a:off x="785091" y="1182721"/>
            <a:ext cx="8358909" cy="369332"/>
          </a:xfrm>
          <a:prstGeom prst="rect">
            <a:avLst/>
          </a:prstGeom>
          <a:noFill/>
        </p:spPr>
        <p:txBody>
          <a:bodyPr wrap="square" rtlCol="0">
            <a:spAutoFit/>
          </a:bodyPr>
          <a:lstStyle/>
          <a:p>
            <a:r>
              <a:rPr lang="en-US" dirty="0" smtClean="0"/>
              <a:t>Rita en </a:t>
            </a:r>
            <a:r>
              <a:rPr lang="en-US" dirty="0" err="1" smtClean="0"/>
              <a:t>för</a:t>
            </a:r>
            <a:r>
              <a:rPr lang="en-US" dirty="0" smtClean="0"/>
              <a:t> </a:t>
            </a:r>
            <a:r>
              <a:rPr lang="en-US" dirty="0" err="1" smtClean="0"/>
              <a:t>prototyp</a:t>
            </a:r>
            <a:r>
              <a:rPr lang="en-US" dirty="0" smtClean="0"/>
              <a:t>, en </a:t>
            </a:r>
            <a:r>
              <a:rPr lang="en-US" dirty="0" err="1" smtClean="0"/>
              <a:t>för</a:t>
            </a:r>
            <a:r>
              <a:rPr lang="en-US" dirty="0" smtClean="0"/>
              <a:t> </a:t>
            </a:r>
            <a:r>
              <a:rPr lang="en-US" dirty="0" err="1" smtClean="0"/>
              <a:t>slutprodukt</a:t>
            </a:r>
            <a:r>
              <a:rPr lang="en-US" dirty="0" smtClean="0"/>
              <a:t>. Ange </a:t>
            </a:r>
            <a:r>
              <a:rPr lang="en-US" dirty="0" err="1" smtClean="0"/>
              <a:t>protokoll</a:t>
            </a:r>
            <a:r>
              <a:rPr lang="en-US" dirty="0" smtClean="0"/>
              <a:t> och datatype vid </a:t>
            </a:r>
            <a:r>
              <a:rPr lang="en-US" dirty="0" err="1" smtClean="0"/>
              <a:t>pilen</a:t>
            </a:r>
            <a:r>
              <a:rPr lang="en-US" dirty="0" smtClean="0"/>
              <a:t>.</a:t>
            </a:r>
            <a:endParaRPr lang="en-US" dirty="0"/>
          </a:p>
        </p:txBody>
      </p:sp>
    </p:spTree>
    <p:extLst>
      <p:ext uri="{BB962C8B-B14F-4D97-AF65-F5344CB8AC3E}">
        <p14:creationId xmlns:p14="http://schemas.microsoft.com/office/powerpoint/2010/main" val="71165840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a:xfrm>
            <a:off x="629100" y="569956"/>
            <a:ext cx="7912894" cy="652145"/>
          </a:xfrm>
        </p:spPr>
        <p:txBody>
          <a:bodyPr/>
          <a:lstStyle/>
          <a:p>
            <a:r>
              <a:rPr lang="sv-SE" dirty="0" smtClean="0"/>
              <a:t>Storyboard</a:t>
            </a:r>
            <a:endParaRPr lang="sv-SE" dirty="0"/>
          </a:p>
        </p:txBody>
      </p:sp>
      <p:pic>
        <p:nvPicPr>
          <p:cNvPr id="12290" name="Picture 2" descr="http://intersog.com/wp-content/uploads/28-02_iphoneapp.jpg"/>
          <p:cNvPicPr>
            <a:picLocks noChangeAspect="1" noChangeArrowheads="1"/>
          </p:cNvPicPr>
          <p:nvPr/>
        </p:nvPicPr>
        <p:blipFill rotWithShape="1">
          <a:blip r:embed="rId2">
            <a:extLst>
              <a:ext uri="{28A0092B-C50C-407E-A947-70E740481C1C}">
                <a14:useLocalDpi xmlns:a14="http://schemas.microsoft.com/office/drawing/2010/main" val="0"/>
              </a:ext>
            </a:extLst>
          </a:blip>
          <a:srcRect t="4992" b="3989"/>
          <a:stretch/>
        </p:blipFill>
        <p:spPr bwMode="auto">
          <a:xfrm>
            <a:off x="-59631" y="1033670"/>
            <a:ext cx="8759687" cy="5824330"/>
          </a:xfrm>
          <a:prstGeom prst="rect">
            <a:avLst/>
          </a:prstGeom>
          <a:noFill/>
          <a:extLst>
            <a:ext uri="{909E8E84-426E-40DD-AFC4-6F175D3DCCD1}">
              <a14:hiddenFill xmlns:a14="http://schemas.microsoft.com/office/drawing/2010/main">
                <a:solidFill>
                  <a:srgbClr val="FFFFFF"/>
                </a:solidFill>
              </a14:hiddenFill>
            </a:ext>
          </a:extLst>
        </p:spPr>
      </p:pic>
      <p:sp>
        <p:nvSpPr>
          <p:cNvPr id="3" name="textruta 2"/>
          <p:cNvSpPr txBox="1"/>
          <p:nvPr/>
        </p:nvSpPr>
        <p:spPr>
          <a:xfrm>
            <a:off x="7557732" y="295863"/>
            <a:ext cx="2252491" cy="1200329"/>
          </a:xfrm>
          <a:prstGeom prst="rect">
            <a:avLst/>
          </a:prstGeom>
          <a:noFill/>
        </p:spPr>
        <p:txBody>
          <a:bodyPr wrap="square" rtlCol="0">
            <a:spAutoFit/>
          </a:bodyPr>
          <a:lstStyle/>
          <a:p>
            <a:r>
              <a:rPr lang="sv-SE" sz="2400" dirty="0" smtClean="0"/>
              <a:t>Tillstånds- </a:t>
            </a:r>
            <a:br>
              <a:rPr lang="sv-SE" sz="2400" dirty="0" smtClean="0"/>
            </a:br>
            <a:r>
              <a:rPr lang="sv-SE" sz="2400" dirty="0" smtClean="0"/>
              <a:t>diagram</a:t>
            </a:r>
            <a:br>
              <a:rPr lang="sv-SE" sz="2400" dirty="0" smtClean="0"/>
            </a:br>
            <a:r>
              <a:rPr lang="sv-SE" sz="2400" dirty="0" smtClean="0"/>
              <a:t>+ </a:t>
            </a:r>
            <a:r>
              <a:rPr lang="sv-SE" sz="2400" dirty="0" err="1" smtClean="0"/>
              <a:t>Mockups</a:t>
            </a:r>
            <a:endParaRPr lang="sv-SE" sz="2400" dirty="0"/>
          </a:p>
        </p:txBody>
      </p:sp>
    </p:spTree>
    <p:extLst>
      <p:ext uri="{BB962C8B-B14F-4D97-AF65-F5344CB8AC3E}">
        <p14:creationId xmlns:p14="http://schemas.microsoft.com/office/powerpoint/2010/main" val="246449432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sv-SE" dirty="0" smtClean="0"/>
              <a:t>Flödesschema (</a:t>
            </a:r>
            <a:r>
              <a:rPr lang="sv-SE" dirty="0" err="1" smtClean="0"/>
              <a:t>flow</a:t>
            </a:r>
            <a:r>
              <a:rPr lang="sv-SE" dirty="0" smtClean="0"/>
              <a:t> </a:t>
            </a:r>
            <a:r>
              <a:rPr lang="sv-SE" dirty="0" err="1" smtClean="0"/>
              <a:t>chart</a:t>
            </a:r>
            <a:r>
              <a:rPr lang="sv-SE" dirty="0" smtClean="0"/>
              <a:t>)</a:t>
            </a:r>
            <a:endParaRPr lang="sv-SE" dirty="0"/>
          </a:p>
        </p:txBody>
      </p:sp>
      <p:pic>
        <p:nvPicPr>
          <p:cNvPr id="3074" name="Picture 2" descr="environments - Write easily a TIKZ flowchart - TeX - LaTeX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43193" y="1222101"/>
            <a:ext cx="3390307" cy="5099186"/>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s://qph.fs.quoracdn.net/main-qimg-56efae6a702a5df76a4e60f2664184b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326528"/>
            <a:ext cx="5648403" cy="42095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202608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sv-SE" dirty="0" smtClean="0"/>
              <a:t>UML </a:t>
            </a:r>
            <a:r>
              <a:rPr lang="sv-SE" dirty="0" err="1" smtClean="0"/>
              <a:t>Activity</a:t>
            </a:r>
            <a:r>
              <a:rPr lang="sv-SE" dirty="0" smtClean="0"/>
              <a:t> diagram (</a:t>
            </a:r>
            <a:r>
              <a:rPr lang="sv-SE" dirty="0" err="1" smtClean="0"/>
              <a:t>flow</a:t>
            </a:r>
            <a:r>
              <a:rPr lang="sv-SE" dirty="0" smtClean="0"/>
              <a:t> </a:t>
            </a:r>
            <a:r>
              <a:rPr lang="sv-SE" dirty="0" err="1" smtClean="0"/>
              <a:t>chart</a:t>
            </a:r>
            <a:r>
              <a:rPr lang="sv-SE" dirty="0" smtClean="0"/>
              <a:t>)</a:t>
            </a:r>
            <a:endParaRPr lang="sv-SE" dirty="0"/>
          </a:p>
        </p:txBody>
      </p:sp>
      <p:pic>
        <p:nvPicPr>
          <p:cNvPr id="71682" name="Picture 2" descr="activity_diagram.jpg (960×720)"/>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3065" t="12062"/>
          <a:stretch/>
        </p:blipFill>
        <p:spPr bwMode="auto">
          <a:xfrm>
            <a:off x="761999" y="1148448"/>
            <a:ext cx="7456701" cy="50734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390965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a:xfrm>
            <a:off x="629100" y="551483"/>
            <a:ext cx="7912894" cy="652145"/>
          </a:xfrm>
        </p:spPr>
        <p:txBody>
          <a:bodyPr/>
          <a:lstStyle/>
          <a:p>
            <a:r>
              <a:rPr lang="sv-SE" dirty="0" smtClean="0"/>
              <a:t>Många andra UML-diagram är användbara</a:t>
            </a:r>
            <a:endParaRPr lang="sv-SE" dirty="0"/>
          </a:p>
        </p:txBody>
      </p:sp>
      <p:sp>
        <p:nvSpPr>
          <p:cNvPr id="3" name="Platshållare för innehåll 2"/>
          <p:cNvSpPr>
            <a:spLocks noGrp="1"/>
          </p:cNvSpPr>
          <p:nvPr>
            <p:ph idx="1"/>
          </p:nvPr>
        </p:nvSpPr>
        <p:spPr>
          <a:xfrm>
            <a:off x="629100" y="1838036"/>
            <a:ext cx="7912894" cy="4236057"/>
          </a:xfrm>
        </p:spPr>
        <p:txBody>
          <a:bodyPr/>
          <a:lstStyle/>
          <a:p>
            <a:r>
              <a:rPr lang="sv-SE" dirty="0" smtClean="0"/>
              <a:t>State </a:t>
            </a:r>
            <a:r>
              <a:rPr lang="sv-SE" dirty="0" smtClean="0"/>
              <a:t>diagram (Tillståndsdiagram)</a:t>
            </a:r>
            <a:endParaRPr lang="sv-SE" dirty="0" smtClean="0"/>
          </a:p>
          <a:p>
            <a:r>
              <a:rPr lang="sv-SE" dirty="0" smtClean="0"/>
              <a:t>Timing </a:t>
            </a:r>
            <a:r>
              <a:rPr lang="sv-SE" dirty="0" smtClean="0"/>
              <a:t>diagram/sekvensdiagram</a:t>
            </a:r>
            <a:endParaRPr lang="sv-SE" dirty="0" smtClean="0"/>
          </a:p>
          <a:p>
            <a:r>
              <a:rPr lang="sv-SE" dirty="0" smtClean="0"/>
              <a:t>Klassdiagram</a:t>
            </a:r>
            <a:endParaRPr lang="sv-SE" dirty="0"/>
          </a:p>
        </p:txBody>
      </p:sp>
    </p:spTree>
    <p:extLst>
      <p:ext uri="{BB962C8B-B14F-4D97-AF65-F5344CB8AC3E}">
        <p14:creationId xmlns:p14="http://schemas.microsoft.com/office/powerpoint/2010/main" val="77944312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en-US" dirty="0" err="1" smtClean="0"/>
              <a:t>Förstudie</a:t>
            </a:r>
            <a:r>
              <a:rPr lang="en-US" dirty="0"/>
              <a:t/>
            </a:r>
            <a:br>
              <a:rPr lang="en-US" dirty="0"/>
            </a:br>
            <a:endParaRPr lang="en-US" dirty="0"/>
          </a:p>
        </p:txBody>
      </p:sp>
      <p:sp>
        <p:nvSpPr>
          <p:cNvPr id="3" name="Platshållare för innehåll 2"/>
          <p:cNvSpPr>
            <a:spLocks noGrp="1"/>
          </p:cNvSpPr>
          <p:nvPr>
            <p:ph idx="1"/>
          </p:nvPr>
        </p:nvSpPr>
        <p:spPr>
          <a:xfrm>
            <a:off x="342771" y="1468582"/>
            <a:ext cx="3285679" cy="4753293"/>
          </a:xfrm>
        </p:spPr>
        <p:txBody>
          <a:bodyPr/>
          <a:lstStyle/>
          <a:p>
            <a:r>
              <a:rPr lang="en-US" dirty="0" err="1" smtClean="0"/>
              <a:t>Kravfångst</a:t>
            </a:r>
            <a:r>
              <a:rPr lang="en-US" dirty="0" smtClean="0"/>
              <a:t> och </a:t>
            </a:r>
            <a:r>
              <a:rPr lang="en-US" dirty="0" err="1" smtClean="0"/>
              <a:t>kravanalys</a:t>
            </a:r>
            <a:endParaRPr lang="en-US" dirty="0" smtClean="0"/>
          </a:p>
          <a:p>
            <a:r>
              <a:rPr lang="en-US" dirty="0" err="1" smtClean="0"/>
              <a:t>Teknisk</a:t>
            </a:r>
            <a:r>
              <a:rPr lang="en-US" dirty="0" smtClean="0"/>
              <a:t> </a:t>
            </a:r>
            <a:r>
              <a:rPr lang="en-US" dirty="0" err="1" smtClean="0"/>
              <a:t>kravspec</a:t>
            </a:r>
            <a:endParaRPr lang="en-US" dirty="0" smtClean="0"/>
          </a:p>
          <a:p>
            <a:r>
              <a:rPr lang="en-US" dirty="0" err="1" smtClean="0"/>
              <a:t>Jämför</a:t>
            </a:r>
            <a:r>
              <a:rPr lang="en-US" dirty="0" smtClean="0"/>
              <a:t> </a:t>
            </a:r>
            <a:r>
              <a:rPr lang="en-US" dirty="0" err="1" smtClean="0"/>
              <a:t>alternativa</a:t>
            </a:r>
            <a:r>
              <a:rPr lang="en-US" dirty="0" smtClean="0"/>
              <a:t> </a:t>
            </a:r>
            <a:r>
              <a:rPr lang="en-US" dirty="0" err="1" smtClean="0"/>
              <a:t>lösningar</a:t>
            </a:r>
            <a:r>
              <a:rPr lang="en-US" dirty="0" smtClean="0"/>
              <a:t> </a:t>
            </a:r>
            <a:r>
              <a:rPr lang="en-US" dirty="0" err="1" smtClean="0"/>
              <a:t>exempelvis</a:t>
            </a:r>
            <a:r>
              <a:rPr lang="en-US" dirty="0" smtClean="0"/>
              <a:t> med </a:t>
            </a:r>
            <a:r>
              <a:rPr lang="en-US" dirty="0" err="1" smtClean="0"/>
              <a:t>Pughs</a:t>
            </a:r>
            <a:r>
              <a:rPr lang="en-US" dirty="0" smtClean="0"/>
              <a:t> </a:t>
            </a:r>
            <a:r>
              <a:rPr lang="en-US" dirty="0" err="1" smtClean="0"/>
              <a:t>matriser</a:t>
            </a:r>
            <a:endParaRPr lang="en-US" dirty="0" smtClean="0"/>
          </a:p>
          <a:p>
            <a:r>
              <a:rPr lang="en-US" dirty="0" err="1" smtClean="0"/>
              <a:t>Motivera</a:t>
            </a:r>
            <a:r>
              <a:rPr lang="en-US" dirty="0" smtClean="0"/>
              <a:t> </a:t>
            </a:r>
            <a:r>
              <a:rPr lang="en-US" dirty="0" err="1" smtClean="0"/>
              <a:t>val</a:t>
            </a:r>
            <a:r>
              <a:rPr lang="en-US" dirty="0" smtClean="0"/>
              <a:t> </a:t>
            </a:r>
            <a:r>
              <a:rPr lang="en-US" dirty="0" err="1" smtClean="0"/>
              <a:t>av</a:t>
            </a:r>
            <a:r>
              <a:rPr lang="en-US" dirty="0" smtClean="0"/>
              <a:t> approach</a:t>
            </a:r>
            <a:endParaRPr lang="en-US" dirty="0"/>
          </a:p>
        </p:txBody>
      </p:sp>
      <p:pic>
        <p:nvPicPr>
          <p:cNvPr id="1026" name="Picture 2" descr="Free Six Sigma Tools and Templates - Instant Download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36087" y="896028"/>
            <a:ext cx="5515550" cy="47697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722131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ubrik 3"/>
          <p:cNvSpPr>
            <a:spLocks noGrp="1"/>
          </p:cNvSpPr>
          <p:nvPr>
            <p:ph type="title"/>
          </p:nvPr>
        </p:nvSpPr>
        <p:spPr/>
        <p:txBody>
          <a:bodyPr>
            <a:normAutofit/>
          </a:bodyPr>
          <a:lstStyle/>
          <a:p>
            <a:r>
              <a:rPr lang="sv-SE" dirty="0" smtClean="0"/>
              <a:t>Test och utvärdering</a:t>
            </a:r>
            <a:endParaRPr lang="sv-SE" dirty="0"/>
          </a:p>
        </p:txBody>
      </p:sp>
    </p:spTree>
    <p:extLst>
      <p:ext uri="{BB962C8B-B14F-4D97-AF65-F5344CB8AC3E}">
        <p14:creationId xmlns:p14="http://schemas.microsoft.com/office/powerpoint/2010/main" val="193187582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pPr lvl="0"/>
            <a:r>
              <a:rPr lang="sv-SE" sz="1800" dirty="0" smtClean="0"/>
              <a:t>Test och utvärdering</a:t>
            </a:r>
            <a:endParaRPr lang="sv-SE" dirty="0"/>
          </a:p>
        </p:txBody>
      </p:sp>
      <p:sp>
        <p:nvSpPr>
          <p:cNvPr id="3" name="Platshållare för innehåll 2"/>
          <p:cNvSpPr>
            <a:spLocks noGrp="1"/>
          </p:cNvSpPr>
          <p:nvPr>
            <p:ph idx="1"/>
          </p:nvPr>
        </p:nvSpPr>
        <p:spPr/>
        <p:txBody>
          <a:bodyPr/>
          <a:lstStyle/>
          <a:p>
            <a:r>
              <a:rPr lang="sv-SE" sz="1800" dirty="0" smtClean="0"/>
              <a:t>Användbarhetstester: Välj en </a:t>
            </a:r>
            <a:r>
              <a:rPr lang="sv-SE" sz="1800" b="1" dirty="0" smtClean="0"/>
              <a:t>testledare</a:t>
            </a:r>
            <a:r>
              <a:rPr lang="sv-SE" sz="1800" dirty="0" smtClean="0"/>
              <a:t>.</a:t>
            </a:r>
          </a:p>
          <a:p>
            <a:r>
              <a:rPr lang="sv-SE" sz="1800" dirty="0" smtClean="0"/>
              <a:t>Verifiera lista över tekniska krav (funktionalitet)</a:t>
            </a:r>
          </a:p>
          <a:p>
            <a:r>
              <a:rPr lang="sv-SE" sz="1800" dirty="0" smtClean="0"/>
              <a:t>Mät gärna prestanda (Minnesmängd, svarstid, skalbarhet, noggrannhet)</a:t>
            </a:r>
          </a:p>
          <a:p>
            <a:r>
              <a:rPr lang="sv-SE" sz="1800" dirty="0" smtClean="0"/>
              <a:t>Presentera gärna tabeller, listor eller diagram i resultatkapitlet</a:t>
            </a:r>
          </a:p>
          <a:p>
            <a:endParaRPr lang="sv-SE" sz="1800" dirty="0"/>
          </a:p>
          <a:p>
            <a:r>
              <a:rPr lang="sv-SE" sz="1800" dirty="0" smtClean="0"/>
              <a:t>Mer avancerad approach: </a:t>
            </a:r>
            <a:r>
              <a:rPr lang="sv-SE" sz="1800" dirty="0"/>
              <a:t>Testdriven design (TDD) </a:t>
            </a:r>
            <a:r>
              <a:rPr lang="sv-SE" sz="1800" dirty="0" smtClean="0"/>
              <a:t>innefattar </a:t>
            </a:r>
            <a:r>
              <a:rPr lang="sv-SE" sz="1800" dirty="0" err="1"/>
              <a:t>unit</a:t>
            </a:r>
            <a:r>
              <a:rPr lang="sv-SE" sz="1800" dirty="0"/>
              <a:t> </a:t>
            </a:r>
            <a:r>
              <a:rPr lang="sv-SE" sz="1800" dirty="0" smtClean="0"/>
              <a:t>tests, dvs </a:t>
            </a:r>
            <a:r>
              <a:rPr lang="sv-SE" sz="1800" dirty="0"/>
              <a:t>a</a:t>
            </a:r>
            <a:r>
              <a:rPr lang="sv-SE" sz="1800" dirty="0" smtClean="0"/>
              <a:t>utomatiserade tester som skapas </a:t>
            </a:r>
            <a:r>
              <a:rPr lang="sv-SE" sz="1800" dirty="0"/>
              <a:t>innan </a:t>
            </a:r>
            <a:r>
              <a:rPr lang="sv-SE" sz="1800" dirty="0" smtClean="0"/>
              <a:t>implementeringen av varje delfunktion.</a:t>
            </a:r>
            <a:endParaRPr lang="sv-SE" sz="1800" dirty="0"/>
          </a:p>
          <a:p>
            <a:pPr marL="0" indent="0">
              <a:buNone/>
            </a:pPr>
            <a:endParaRPr lang="sv-SE" sz="1800" dirty="0" smtClean="0"/>
          </a:p>
        </p:txBody>
      </p:sp>
    </p:spTree>
    <p:extLst>
      <p:ext uri="{BB962C8B-B14F-4D97-AF65-F5344CB8AC3E}">
        <p14:creationId xmlns:p14="http://schemas.microsoft.com/office/powerpoint/2010/main" val="29080397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pPr lvl="0"/>
            <a:r>
              <a:rPr lang="sv-SE" sz="1800" dirty="0" smtClean="0"/>
              <a:t>V-modellen för testdriven design</a:t>
            </a:r>
            <a:endParaRPr lang="sv-SE" dirty="0"/>
          </a:p>
        </p:txBody>
      </p:sp>
      <p:pic>
        <p:nvPicPr>
          <p:cNvPr id="7" name="Picture 2" descr="https://lh6.googleusercontent.com/_L5CrATjivkDTlSTgDH5zf0coodgZSDPTY3ypmYknLOSPsRc2etP38Ks3Gfv9pkcml1wpXlmwocR9REXRTEWbhEXIrOrdgBRGaMcxTUjWIKgS-oZHlcMQvJt8BiEr2l-Ktazt8Y"/>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30087" y="1447504"/>
            <a:ext cx="8110814" cy="4499568"/>
          </a:xfrm>
          <a:prstGeom prst="rect">
            <a:avLst/>
          </a:prstGeom>
          <a:noFill/>
          <a:extLst>
            <a:ext uri="{909E8E84-426E-40DD-AFC4-6F175D3DCCD1}">
              <a14:hiddenFill xmlns:a14="http://schemas.microsoft.com/office/drawing/2010/main">
                <a:solidFill>
                  <a:srgbClr val="FFFFFF"/>
                </a:solidFill>
              </a14:hiddenFill>
            </a:ext>
          </a:extLst>
        </p:spPr>
      </p:pic>
      <p:sp>
        <p:nvSpPr>
          <p:cNvPr id="3" name="textruta 2"/>
          <p:cNvSpPr txBox="1"/>
          <p:nvPr/>
        </p:nvSpPr>
        <p:spPr>
          <a:xfrm>
            <a:off x="530087" y="3697357"/>
            <a:ext cx="1185004" cy="369332"/>
          </a:xfrm>
          <a:prstGeom prst="rect">
            <a:avLst/>
          </a:prstGeom>
          <a:noFill/>
        </p:spPr>
        <p:txBody>
          <a:bodyPr wrap="none" rtlCol="0">
            <a:spAutoFit/>
          </a:bodyPr>
          <a:lstStyle/>
          <a:p>
            <a:r>
              <a:rPr lang="sv-SE" dirty="0" smtClean="0"/>
              <a:t>Top-down</a:t>
            </a:r>
            <a:endParaRPr lang="sv-SE" dirty="0"/>
          </a:p>
        </p:txBody>
      </p:sp>
      <p:sp>
        <p:nvSpPr>
          <p:cNvPr id="5" name="textruta 4"/>
          <p:cNvSpPr txBox="1"/>
          <p:nvPr/>
        </p:nvSpPr>
        <p:spPr>
          <a:xfrm>
            <a:off x="6964018" y="4674705"/>
            <a:ext cx="1249060" cy="369332"/>
          </a:xfrm>
          <a:prstGeom prst="rect">
            <a:avLst/>
          </a:prstGeom>
          <a:noFill/>
        </p:spPr>
        <p:txBody>
          <a:bodyPr wrap="none" rtlCol="0">
            <a:spAutoFit/>
          </a:bodyPr>
          <a:lstStyle/>
          <a:p>
            <a:r>
              <a:rPr lang="sv-SE" dirty="0" err="1" smtClean="0"/>
              <a:t>Bottom-up</a:t>
            </a:r>
            <a:endParaRPr lang="sv-SE" dirty="0"/>
          </a:p>
        </p:txBody>
      </p:sp>
      <p:sp>
        <p:nvSpPr>
          <p:cNvPr id="6" name="textruta 5"/>
          <p:cNvSpPr txBox="1"/>
          <p:nvPr/>
        </p:nvSpPr>
        <p:spPr>
          <a:xfrm>
            <a:off x="8016371" y="2507107"/>
            <a:ext cx="1056700" cy="646331"/>
          </a:xfrm>
          <a:prstGeom prst="rect">
            <a:avLst/>
          </a:prstGeom>
          <a:noFill/>
        </p:spPr>
        <p:txBody>
          <a:bodyPr wrap="none" rtlCol="0">
            <a:spAutoFit/>
          </a:bodyPr>
          <a:lstStyle/>
          <a:p>
            <a:r>
              <a:rPr lang="sv-SE" dirty="0" err="1" smtClean="0"/>
              <a:t>Usability</a:t>
            </a:r>
            <a:r>
              <a:rPr lang="sv-SE" dirty="0" smtClean="0"/>
              <a:t/>
            </a:r>
            <a:br>
              <a:rPr lang="sv-SE" dirty="0" smtClean="0"/>
            </a:br>
            <a:r>
              <a:rPr lang="sv-SE" dirty="0" smtClean="0"/>
              <a:t>test</a:t>
            </a:r>
            <a:endParaRPr lang="sv-SE" dirty="0"/>
          </a:p>
        </p:txBody>
      </p:sp>
      <p:sp>
        <p:nvSpPr>
          <p:cNvPr id="8" name="textruta 7"/>
          <p:cNvSpPr txBox="1"/>
          <p:nvPr/>
        </p:nvSpPr>
        <p:spPr>
          <a:xfrm>
            <a:off x="1122589" y="4878826"/>
            <a:ext cx="1505540" cy="646331"/>
          </a:xfrm>
          <a:prstGeom prst="rect">
            <a:avLst/>
          </a:prstGeom>
          <a:noFill/>
        </p:spPr>
        <p:txBody>
          <a:bodyPr wrap="none" rtlCol="0">
            <a:spAutoFit/>
          </a:bodyPr>
          <a:lstStyle/>
          <a:p>
            <a:r>
              <a:rPr lang="sv-SE" dirty="0" err="1" smtClean="0"/>
              <a:t>Unit</a:t>
            </a:r>
            <a:r>
              <a:rPr lang="sv-SE" dirty="0" smtClean="0"/>
              <a:t> test </a:t>
            </a:r>
            <a:br>
              <a:rPr lang="sv-SE" dirty="0" smtClean="0"/>
            </a:br>
            <a:r>
              <a:rPr lang="sv-SE" dirty="0" err="1" smtClean="0"/>
              <a:t>development</a:t>
            </a:r>
            <a:endParaRPr lang="sv-SE" dirty="0"/>
          </a:p>
        </p:txBody>
      </p:sp>
    </p:spTree>
    <p:extLst>
      <p:ext uri="{BB962C8B-B14F-4D97-AF65-F5344CB8AC3E}">
        <p14:creationId xmlns:p14="http://schemas.microsoft.com/office/powerpoint/2010/main" val="923342184"/>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ubrik 3"/>
          <p:cNvSpPr>
            <a:spLocks noGrp="1"/>
          </p:cNvSpPr>
          <p:nvPr>
            <p:ph type="title"/>
          </p:nvPr>
        </p:nvSpPr>
        <p:spPr/>
        <p:txBody>
          <a:bodyPr>
            <a:normAutofit/>
          </a:bodyPr>
          <a:lstStyle/>
          <a:p>
            <a:r>
              <a:rPr lang="sv-SE" dirty="0" smtClean="0"/>
              <a:t>Analys av etiska aspekter i IT-projekt</a:t>
            </a:r>
            <a:endParaRPr lang="sv-SE" dirty="0"/>
          </a:p>
        </p:txBody>
      </p:sp>
    </p:spTree>
    <p:extLst>
      <p:ext uri="{BB962C8B-B14F-4D97-AF65-F5344CB8AC3E}">
        <p14:creationId xmlns:p14="http://schemas.microsoft.com/office/powerpoint/2010/main" val="308792443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ubrik 4"/>
          <p:cNvSpPr>
            <a:spLocks noGrp="1"/>
          </p:cNvSpPr>
          <p:nvPr>
            <p:ph type="title"/>
          </p:nvPr>
        </p:nvSpPr>
        <p:spPr/>
        <p:txBody>
          <a:bodyPr/>
          <a:lstStyle/>
          <a:p>
            <a:r>
              <a:rPr lang="sv-SE" dirty="0" smtClean="0"/>
              <a:t>Syfte med </a:t>
            </a:r>
            <a:r>
              <a:rPr lang="sv-SE" dirty="0" smtClean="0"/>
              <a:t>prototyper</a:t>
            </a:r>
            <a:r>
              <a:rPr lang="sv-SE" dirty="0" smtClean="0"/>
              <a:t>	</a:t>
            </a:r>
            <a:endParaRPr lang="sv-SE" dirty="0"/>
          </a:p>
        </p:txBody>
      </p:sp>
      <p:sp>
        <p:nvSpPr>
          <p:cNvPr id="6" name="Platshållare för innehåll 5"/>
          <p:cNvSpPr>
            <a:spLocks noGrp="1"/>
          </p:cNvSpPr>
          <p:nvPr>
            <p:ph idx="1"/>
          </p:nvPr>
        </p:nvSpPr>
        <p:spPr/>
        <p:txBody>
          <a:bodyPr/>
          <a:lstStyle/>
          <a:p>
            <a:r>
              <a:rPr lang="sv-SE" dirty="0" err="1" smtClean="0"/>
              <a:t>Proof</a:t>
            </a:r>
            <a:r>
              <a:rPr lang="sv-SE" dirty="0" smtClean="0"/>
              <a:t> </a:t>
            </a:r>
            <a:r>
              <a:rPr lang="sv-SE" dirty="0" err="1" smtClean="0"/>
              <a:t>of</a:t>
            </a:r>
            <a:r>
              <a:rPr lang="sv-SE" dirty="0" smtClean="0"/>
              <a:t> </a:t>
            </a:r>
            <a:r>
              <a:rPr lang="sv-SE" dirty="0" err="1" smtClean="0"/>
              <a:t>concept</a:t>
            </a:r>
            <a:r>
              <a:rPr lang="sv-SE" dirty="0" smtClean="0"/>
              <a:t>. </a:t>
            </a:r>
          </a:p>
          <a:p>
            <a:r>
              <a:rPr lang="sv-SE" dirty="0" err="1" smtClean="0"/>
              <a:t>Demonstrator</a:t>
            </a:r>
            <a:r>
              <a:rPr lang="sv-SE" dirty="0" smtClean="0"/>
              <a:t>. </a:t>
            </a:r>
          </a:p>
          <a:p>
            <a:r>
              <a:rPr lang="sv-SE" dirty="0" smtClean="0"/>
              <a:t>Användbarhetstester.</a:t>
            </a:r>
          </a:p>
          <a:p>
            <a:r>
              <a:rPr lang="sv-SE" dirty="0" smtClean="0"/>
              <a:t>Tekniska tester.</a:t>
            </a:r>
            <a:endParaRPr lang="sv-SE" dirty="0"/>
          </a:p>
        </p:txBody>
      </p:sp>
    </p:spTree>
    <p:extLst>
      <p:ext uri="{BB962C8B-B14F-4D97-AF65-F5344CB8AC3E}">
        <p14:creationId xmlns:p14="http://schemas.microsoft.com/office/powerpoint/2010/main" val="429305277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146" name="Title 1"/>
          <p:cNvSpPr>
            <a:spLocks noGrp="1"/>
          </p:cNvSpPr>
          <p:nvPr>
            <p:ph type="title"/>
          </p:nvPr>
        </p:nvSpPr>
        <p:spPr>
          <a:xfrm>
            <a:off x="629100" y="102339"/>
            <a:ext cx="7912894" cy="652145"/>
          </a:xfrm>
        </p:spPr>
        <p:txBody>
          <a:bodyPr/>
          <a:lstStyle/>
          <a:p>
            <a:pPr algn="l"/>
            <a:r>
              <a:rPr lang="sv-SE" altLang="sv-SE" smtClean="0"/>
              <a:t>UKÄ:s etikkrav</a:t>
            </a:r>
          </a:p>
        </p:txBody>
      </p:sp>
      <p:sp>
        <p:nvSpPr>
          <p:cNvPr id="6147" name="Content Placeholder 2"/>
          <p:cNvSpPr>
            <a:spLocks noGrp="1"/>
          </p:cNvSpPr>
          <p:nvPr>
            <p:ph idx="1"/>
          </p:nvPr>
        </p:nvSpPr>
        <p:spPr>
          <a:xfrm>
            <a:off x="197273" y="640416"/>
            <a:ext cx="8776547" cy="4525963"/>
          </a:xfrm>
        </p:spPr>
        <p:txBody>
          <a:bodyPr/>
          <a:lstStyle/>
          <a:p>
            <a:pPr>
              <a:buFont typeface="Arial" panose="020B0604020202020204" pitchFamily="34" charset="0"/>
              <a:buNone/>
            </a:pPr>
            <a:r>
              <a:rPr lang="sv-SE" altLang="sv-SE" sz="1600" dirty="0" smtClean="0"/>
              <a:t>	Följande färdigheter och värderingsförmåga skall enligt UKÄ examineras under utbildningen, och examineras av Mittuniversitetet vid exjobb i vissa ämnen – och i IPP-kursens rapport:</a:t>
            </a:r>
          </a:p>
          <a:p>
            <a:r>
              <a:rPr lang="sv-SE" altLang="sv-SE" sz="1600" dirty="0" smtClean="0">
                <a:solidFill>
                  <a:srgbClr val="0070C0"/>
                </a:solidFill>
              </a:rPr>
              <a:t>Högskolexamen kräver att student skall: </a:t>
            </a:r>
          </a:p>
          <a:p>
            <a:pPr lvl="1">
              <a:buFont typeface="Arial" panose="020B0604020202020204" pitchFamily="34" charset="0"/>
              <a:buNone/>
            </a:pPr>
            <a:r>
              <a:rPr lang="sv-SE" altLang="sv-SE" sz="1400" dirty="0" smtClean="0"/>
              <a:t>1.	Visa kunskap om och ha förutsättningar för att hantera etiska frågeställningar inom huvudområdet för utbildningen.</a:t>
            </a:r>
          </a:p>
          <a:p>
            <a:r>
              <a:rPr lang="sv-SE" altLang="sv-SE" sz="1600" dirty="0" smtClean="0">
                <a:solidFill>
                  <a:srgbClr val="0070C0"/>
                </a:solidFill>
              </a:rPr>
              <a:t>Kandidatexamen kräver att student skall:</a:t>
            </a:r>
          </a:p>
          <a:p>
            <a:pPr lvl="1">
              <a:buFont typeface="Arial" panose="020B0604020202020204" pitchFamily="34" charset="0"/>
              <a:buNone/>
            </a:pPr>
            <a:r>
              <a:rPr lang="sv-SE" altLang="sv-SE" sz="1400" b="1" dirty="0" smtClean="0"/>
              <a:t>2.</a:t>
            </a:r>
            <a:r>
              <a:rPr lang="sv-SE" altLang="sv-SE" sz="1400" dirty="0" smtClean="0"/>
              <a:t>	Visa förmåga att inom huvudområdet för utbildningen göra bedömningar med hänsyn till relevanta … </a:t>
            </a:r>
            <a:r>
              <a:rPr lang="sv-SE" altLang="sv-SE" sz="1400" b="1" dirty="0" smtClean="0"/>
              <a:t>samhälleliga och etiska aspekter</a:t>
            </a:r>
          </a:p>
          <a:p>
            <a:pPr lvl="1">
              <a:buFont typeface="Arial" panose="020B0604020202020204" pitchFamily="34" charset="0"/>
              <a:buNone/>
            </a:pPr>
            <a:r>
              <a:rPr lang="sv-SE" altLang="sv-SE" sz="1400" dirty="0" smtClean="0"/>
              <a:t>3.	Visa insikt om kunskapens roll i samhället och om människors ansvar för hur den används</a:t>
            </a:r>
          </a:p>
          <a:p>
            <a:r>
              <a:rPr lang="sv-SE" altLang="sv-SE" sz="1600" dirty="0" smtClean="0">
                <a:solidFill>
                  <a:srgbClr val="0070C0"/>
                </a:solidFill>
              </a:rPr>
              <a:t>Högskoleingenjörsexamen kräver förutom (2) att studenten skall:</a:t>
            </a:r>
          </a:p>
          <a:p>
            <a:pPr lvl="1">
              <a:buFont typeface="Arial" panose="020B0604020202020204" pitchFamily="34" charset="0"/>
              <a:buNone/>
            </a:pPr>
            <a:r>
              <a:rPr lang="sv-SE" altLang="sv-SE" sz="1400" b="1" dirty="0" smtClean="0"/>
              <a:t>4.</a:t>
            </a:r>
            <a:r>
              <a:rPr lang="sv-SE" altLang="sv-SE" sz="1400" dirty="0" smtClean="0"/>
              <a:t>	Visa förmåga att utforma och hantera </a:t>
            </a:r>
            <a:r>
              <a:rPr lang="sv-SE" altLang="sv-SE" sz="1400" b="1" dirty="0" smtClean="0"/>
              <a:t>produkter</a:t>
            </a:r>
            <a:r>
              <a:rPr lang="sv-SE" altLang="sv-SE" sz="1400" dirty="0" smtClean="0"/>
              <a:t>, processer och system med hänsyn till människors förutsättningar och behov och samhällets mål för ekonomiskt, socialt och ekologiskt </a:t>
            </a:r>
            <a:r>
              <a:rPr lang="sv-SE" altLang="sv-SE" sz="1400" b="1" dirty="0" smtClean="0"/>
              <a:t>hållbar utveckling</a:t>
            </a:r>
            <a:endParaRPr lang="sv-SE" altLang="sv-SE" sz="1400" dirty="0" smtClean="0"/>
          </a:p>
          <a:p>
            <a:pPr lvl="1">
              <a:buFont typeface="Arial" panose="020B0604020202020204" pitchFamily="34" charset="0"/>
              <a:buNone/>
            </a:pPr>
            <a:r>
              <a:rPr lang="sv-SE" altLang="sv-SE" sz="1400" b="1" dirty="0" smtClean="0"/>
              <a:t>5.</a:t>
            </a:r>
            <a:r>
              <a:rPr lang="sv-SE" altLang="sv-SE" sz="1400" dirty="0" smtClean="0"/>
              <a:t>	Visa insikt i </a:t>
            </a:r>
            <a:r>
              <a:rPr lang="sv-SE" altLang="sv-SE" sz="1400" b="1" dirty="0" smtClean="0"/>
              <a:t>teknikens</a:t>
            </a:r>
            <a:r>
              <a:rPr lang="sv-SE" altLang="sv-SE" sz="1400" dirty="0" smtClean="0"/>
              <a:t> möjligheter och begränsningar, dess roll i samhället och människors ansvar för dess nyttjande, inbegripet </a:t>
            </a:r>
            <a:r>
              <a:rPr lang="sv-SE" altLang="sv-SE" sz="1400" b="1" dirty="0" smtClean="0"/>
              <a:t>sociala</a:t>
            </a:r>
            <a:r>
              <a:rPr lang="sv-SE" altLang="sv-SE" sz="1400" dirty="0" smtClean="0"/>
              <a:t> och ekonomiska aspekter samt </a:t>
            </a:r>
            <a:r>
              <a:rPr lang="sv-SE" altLang="sv-SE" sz="1400" b="1" dirty="0" smtClean="0"/>
              <a:t>miljö- och arbetsmiljöaspekter</a:t>
            </a:r>
          </a:p>
          <a:p>
            <a:r>
              <a:rPr lang="sv-SE" altLang="sv-SE" sz="1600" dirty="0" smtClean="0">
                <a:solidFill>
                  <a:srgbClr val="0070C0"/>
                </a:solidFill>
              </a:rPr>
              <a:t>Masterexamen kräver förutom (2) att studenten skall:</a:t>
            </a:r>
          </a:p>
          <a:p>
            <a:pPr lvl="1">
              <a:buFont typeface="Arial" panose="020B0604020202020204" pitchFamily="34" charset="0"/>
              <a:buNone/>
            </a:pPr>
            <a:r>
              <a:rPr lang="sv-SE" altLang="sv-SE" sz="1400" b="1" dirty="0" smtClean="0"/>
              <a:t>6.</a:t>
            </a:r>
            <a:r>
              <a:rPr lang="sv-SE" altLang="sv-SE" sz="1400" dirty="0" smtClean="0"/>
              <a:t>	Visa insikt om </a:t>
            </a:r>
            <a:r>
              <a:rPr lang="sv-SE" altLang="sv-SE" sz="1400" b="1" dirty="0" smtClean="0"/>
              <a:t>vetenskapens </a:t>
            </a:r>
            <a:r>
              <a:rPr lang="sv-SE" altLang="sv-SE" sz="1400" dirty="0" smtClean="0"/>
              <a:t>möjligheter och begränsningar, dess roll i samhället och människors </a:t>
            </a:r>
            <a:r>
              <a:rPr lang="sv-SE" altLang="sv-SE" sz="1400" b="1" dirty="0" smtClean="0"/>
              <a:t>ansvar </a:t>
            </a:r>
            <a:r>
              <a:rPr lang="sv-SE" altLang="sv-SE" sz="1400" dirty="0" smtClean="0"/>
              <a:t>för hur den används 	</a:t>
            </a:r>
          </a:p>
          <a:p>
            <a:r>
              <a:rPr lang="sv-SE" altLang="sv-SE" sz="1600" dirty="0" smtClean="0">
                <a:solidFill>
                  <a:srgbClr val="0070C0"/>
                </a:solidFill>
              </a:rPr>
              <a:t>Civilingenjörsexamen kräver förutom (2), (4), (5) och (6) att studenten skall:</a:t>
            </a:r>
          </a:p>
          <a:p>
            <a:pPr lvl="1">
              <a:buFont typeface="Arial" panose="020B0604020202020204" pitchFamily="34" charset="0"/>
              <a:buNone/>
            </a:pPr>
            <a:r>
              <a:rPr lang="sv-SE" altLang="sv-SE" sz="1400" b="1" dirty="0" smtClean="0"/>
              <a:t>7.</a:t>
            </a:r>
            <a:r>
              <a:rPr lang="sv-SE" altLang="sv-SE" sz="1400" dirty="0" smtClean="0"/>
              <a:t>	Visa medvetenhet om etiska aspekter på </a:t>
            </a:r>
            <a:r>
              <a:rPr lang="sv-SE" altLang="sv-SE" sz="1400" b="1" dirty="0" smtClean="0"/>
              <a:t>forsknings- och utvecklingsarbete</a:t>
            </a:r>
          </a:p>
        </p:txBody>
      </p:sp>
      <p:pic>
        <p:nvPicPr>
          <p:cNvPr id="6149" name="Picture 2" descr="Universitetskanslersämbetet logoty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59286" y="52590"/>
            <a:ext cx="30480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17087213"/>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ubrik 1"/>
          <p:cNvSpPr>
            <a:spLocks noGrp="1"/>
          </p:cNvSpPr>
          <p:nvPr/>
        </p:nvSpPr>
        <p:spPr bwMode="auto">
          <a:xfrm>
            <a:off x="457200" y="5032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sv-SE" altLang="sv-SE" sz="4400">
                <a:latin typeface="Calibri" panose="020F0502020204030204" pitchFamily="34" charset="0"/>
              </a:rPr>
              <a:t>Ur Mittuniversitetets kursplaner för examensarbeten i datateknik</a:t>
            </a:r>
          </a:p>
        </p:txBody>
      </p:sp>
      <p:sp>
        <p:nvSpPr>
          <p:cNvPr id="7171" name="Platshållare för innehåll 2"/>
          <p:cNvSpPr>
            <a:spLocks noGrp="1"/>
          </p:cNvSpPr>
          <p:nvPr/>
        </p:nvSpPr>
        <p:spPr bwMode="auto">
          <a:xfrm>
            <a:off x="457200" y="18288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spcBef>
                <a:spcPct val="20000"/>
              </a:spcBef>
              <a:buFont typeface="Arial" panose="020B0604020202020204" pitchFamily="34" charset="0"/>
              <a:buNone/>
            </a:pPr>
            <a:r>
              <a:rPr lang="sv-SE" altLang="sv-SE" sz="3200">
                <a:latin typeface="Calibri" panose="020F0502020204030204" pitchFamily="34" charset="0"/>
              </a:rPr>
              <a:t>	”Studentens ska kunna… göra bedömningar med hänsyn till relevanta vetenskapliga, samhälleliga och etiska aspekter samt visa medvetenhet om tillämpliga etiska aspekter på forsknings- och utvecklingsarbete inom området datateknik”</a:t>
            </a:r>
          </a:p>
          <a:p>
            <a:pPr>
              <a:spcBef>
                <a:spcPct val="20000"/>
              </a:spcBef>
              <a:buFont typeface="Arial" panose="020B0604020202020204" pitchFamily="34" charset="0"/>
              <a:buNone/>
            </a:pPr>
            <a:endParaRPr lang="sv-SE" altLang="sv-SE" sz="3200">
              <a:latin typeface="Calibri" panose="020F0502020204030204" pitchFamily="34" charset="0"/>
            </a:endParaRPr>
          </a:p>
          <a:p>
            <a:pPr>
              <a:spcBef>
                <a:spcPct val="20000"/>
              </a:spcBef>
              <a:buFont typeface="Arial" panose="020B0604020202020204" pitchFamily="34" charset="0"/>
              <a:buNone/>
            </a:pPr>
            <a:r>
              <a:rPr lang="sv-SE" altLang="sv-SE" sz="3200">
                <a:latin typeface="Calibri" panose="020F0502020204030204" pitchFamily="34" charset="0"/>
              </a:rPr>
              <a:t>Motsvarande krav gäller IPP-kursens rapport</a:t>
            </a:r>
          </a:p>
        </p:txBody>
      </p:sp>
    </p:spTree>
    <p:extLst>
      <p:ext uri="{BB962C8B-B14F-4D97-AF65-F5344CB8AC3E}">
        <p14:creationId xmlns:p14="http://schemas.microsoft.com/office/powerpoint/2010/main" val="2285837382"/>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p:cNvSpPr>
            <a:spLocks noGrp="1"/>
          </p:cNvSpPr>
          <p:nvPr>
            <p:ph type="title"/>
          </p:nvPr>
        </p:nvSpPr>
        <p:spPr/>
        <p:txBody>
          <a:bodyPr/>
          <a:lstStyle/>
          <a:p>
            <a:pPr marL="342900" indent="-342900"/>
            <a:r>
              <a:rPr lang="sv-SE" altLang="sv-SE" sz="3600" smtClean="0"/>
              <a:t>Finns det rätta och felaktiga svar?</a:t>
            </a:r>
            <a:br>
              <a:rPr lang="sv-SE" altLang="sv-SE" sz="3600" smtClean="0"/>
            </a:br>
            <a:endParaRPr lang="sv-SE" altLang="sv-SE" sz="3600" smtClean="0"/>
          </a:p>
        </p:txBody>
      </p:sp>
      <p:sp>
        <p:nvSpPr>
          <p:cNvPr id="5123" name="Content Placeholder 2"/>
          <p:cNvSpPr>
            <a:spLocks noGrp="1"/>
          </p:cNvSpPr>
          <p:nvPr>
            <p:ph idx="1"/>
          </p:nvPr>
        </p:nvSpPr>
        <p:spPr/>
        <p:txBody>
          <a:bodyPr/>
          <a:lstStyle/>
          <a:p>
            <a:pPr>
              <a:buFont typeface="Arial" panose="020B0604020202020204" pitchFamily="34" charset="0"/>
              <a:buNone/>
            </a:pPr>
            <a:r>
              <a:rPr lang="sv-SE" altLang="sv-SE" dirty="0" smtClean="0"/>
              <a:t>   I akademiska sammanhang är det inte viktigt att komma fram till rätt och fel svar på etiska dilemman – utan vi bedömer processen att komma dit. Dina argument och din motivering för din uppfattning. </a:t>
            </a:r>
          </a:p>
          <a:p>
            <a:pPr>
              <a:buFont typeface="Arial" panose="020B0604020202020204" pitchFamily="34" charset="0"/>
              <a:buNone/>
            </a:pPr>
            <a:endParaRPr lang="sv-SE" altLang="sv-SE" dirty="0" smtClean="0"/>
          </a:p>
          <a:p>
            <a:pPr>
              <a:buFont typeface="Arial" panose="020B0604020202020204" pitchFamily="34" charset="0"/>
              <a:buNone/>
            </a:pPr>
            <a:r>
              <a:rPr lang="sv-SE" altLang="sv-SE" dirty="0" smtClean="0"/>
              <a:t>	Inför yrkeslivet behöver du kompetens att systematisk kunna bena upp och analysera etiska dilemman.</a:t>
            </a:r>
          </a:p>
        </p:txBody>
      </p:sp>
    </p:spTree>
    <p:extLst>
      <p:ext uri="{BB962C8B-B14F-4D97-AF65-F5344CB8AC3E}">
        <p14:creationId xmlns:p14="http://schemas.microsoft.com/office/powerpoint/2010/main" val="1724359119"/>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p:txBody>
          <a:bodyPr/>
          <a:lstStyle/>
          <a:p>
            <a:r>
              <a:rPr lang="sv-SE" altLang="sv-SE" smtClean="0"/>
              <a:t>Etik, moral och juridik</a:t>
            </a:r>
          </a:p>
        </p:txBody>
      </p:sp>
      <p:sp>
        <p:nvSpPr>
          <p:cNvPr id="3" name="Content Placeholder 2"/>
          <p:cNvSpPr>
            <a:spLocks noGrp="1"/>
          </p:cNvSpPr>
          <p:nvPr>
            <p:ph idx="1"/>
          </p:nvPr>
        </p:nvSpPr>
        <p:spPr/>
        <p:txBody>
          <a:bodyPr/>
          <a:lstStyle/>
          <a:p>
            <a:pPr eaLnBrk="1" fontAlgn="auto" hangingPunct="1">
              <a:lnSpc>
                <a:spcPct val="90000"/>
              </a:lnSpc>
              <a:spcAft>
                <a:spcPts val="0"/>
              </a:spcAft>
              <a:defRPr/>
            </a:pPr>
            <a:r>
              <a:rPr lang="sv-SE" sz="2000" dirty="0" smtClean="0"/>
              <a:t>Ordet </a:t>
            </a:r>
            <a:r>
              <a:rPr lang="sv-SE" sz="2000" b="1" dirty="0" smtClean="0"/>
              <a:t>etik </a:t>
            </a:r>
            <a:r>
              <a:rPr lang="sv-SE" sz="2000" dirty="0" smtClean="0"/>
              <a:t>kommer från grekiskans </a:t>
            </a:r>
            <a:r>
              <a:rPr lang="sv-SE" sz="2000" i="1" dirty="0" err="1" smtClean="0"/>
              <a:t>ethos</a:t>
            </a:r>
            <a:r>
              <a:rPr lang="sv-SE" sz="2000" i="1" dirty="0" smtClean="0"/>
              <a:t> </a:t>
            </a:r>
            <a:r>
              <a:rPr lang="sv-SE" sz="2000" dirty="0" smtClean="0"/>
              <a:t>vilket kan översättas till </a:t>
            </a:r>
            <a:r>
              <a:rPr lang="sv-SE" sz="2000" i="1" dirty="0" smtClean="0"/>
              <a:t>sed. </a:t>
            </a:r>
            <a:r>
              <a:rPr lang="sv-SE" sz="2000" dirty="0" smtClean="0"/>
              <a:t>Idag: Värderingar och normer för uppträdande och förhållningssätt. Delområde inom filosofi.</a:t>
            </a:r>
          </a:p>
          <a:p>
            <a:pPr eaLnBrk="1" fontAlgn="auto" hangingPunct="1">
              <a:lnSpc>
                <a:spcPct val="90000"/>
              </a:lnSpc>
              <a:spcAft>
                <a:spcPts val="0"/>
              </a:spcAft>
              <a:defRPr/>
            </a:pPr>
            <a:endParaRPr lang="sv-SE" sz="2000" i="1" dirty="0" smtClean="0"/>
          </a:p>
          <a:p>
            <a:pPr eaLnBrk="1" fontAlgn="auto" hangingPunct="1">
              <a:lnSpc>
                <a:spcPct val="90000"/>
              </a:lnSpc>
              <a:spcAft>
                <a:spcPts val="0"/>
              </a:spcAft>
              <a:defRPr/>
            </a:pPr>
            <a:r>
              <a:rPr lang="sv-SE" sz="2000" b="1" dirty="0" smtClean="0"/>
              <a:t>Moral </a:t>
            </a:r>
            <a:r>
              <a:rPr lang="sv-SE" sz="2000" dirty="0" smtClean="0"/>
              <a:t>kommer från latinets </a:t>
            </a:r>
            <a:r>
              <a:rPr lang="sv-SE" sz="2000" i="1" dirty="0" err="1" smtClean="0"/>
              <a:t>moralis</a:t>
            </a:r>
            <a:r>
              <a:rPr lang="sv-SE" sz="2000" dirty="0" smtClean="0"/>
              <a:t>, vilket </a:t>
            </a:r>
            <a:r>
              <a:rPr lang="sv-SE" sz="2000" dirty="0" err="1" smtClean="0"/>
              <a:t>urspr</a:t>
            </a:r>
            <a:r>
              <a:rPr lang="sv-SE" sz="2000" dirty="0" smtClean="0"/>
              <a:t> betydde "</a:t>
            </a:r>
            <a:r>
              <a:rPr lang="sv-SE" sz="2000" i="1" dirty="0" smtClean="0"/>
              <a:t>det som rör sederna</a:t>
            </a:r>
            <a:r>
              <a:rPr lang="sv-SE" sz="2000" dirty="0" smtClean="0"/>
              <a:t>”. Idag: En persons handlingar och omdöme, </a:t>
            </a:r>
            <a:r>
              <a:rPr lang="sv-SE" sz="2000" dirty="0" err="1" smtClean="0"/>
              <a:t>dvs</a:t>
            </a:r>
            <a:r>
              <a:rPr lang="sv-SE" sz="2000" dirty="0" smtClean="0"/>
              <a:t> val och förståelse av rätt och fel i olika situationer. </a:t>
            </a:r>
          </a:p>
          <a:p>
            <a:pPr eaLnBrk="1" fontAlgn="auto" hangingPunct="1">
              <a:lnSpc>
                <a:spcPct val="90000"/>
              </a:lnSpc>
              <a:spcAft>
                <a:spcPts val="0"/>
              </a:spcAft>
              <a:defRPr/>
            </a:pPr>
            <a:endParaRPr lang="sv-SE" sz="2000" dirty="0" smtClean="0"/>
          </a:p>
          <a:p>
            <a:pPr eaLnBrk="1" fontAlgn="auto" hangingPunct="1">
              <a:lnSpc>
                <a:spcPct val="90000"/>
              </a:lnSpc>
              <a:spcAft>
                <a:spcPts val="0"/>
              </a:spcAft>
              <a:defRPr/>
            </a:pPr>
            <a:r>
              <a:rPr lang="sv-SE" sz="2000" dirty="0" smtClean="0"/>
              <a:t>Ofta används begreppen synonymt, men om man vill skilja dem åt kan man säga att </a:t>
            </a:r>
            <a:r>
              <a:rPr lang="sv-SE" sz="2000" b="1" i="1" dirty="0" smtClean="0"/>
              <a:t>etik är läran om moralen</a:t>
            </a:r>
            <a:r>
              <a:rPr lang="sv-SE" sz="2000" dirty="0" smtClean="0"/>
              <a:t>, eller att </a:t>
            </a:r>
            <a:r>
              <a:rPr lang="sv-SE" sz="2000" b="1" i="1" dirty="0" smtClean="0"/>
              <a:t>etiken är teorin (en gren inom filosofin) </a:t>
            </a:r>
            <a:r>
              <a:rPr lang="sv-SE" sz="2000" dirty="0" smtClean="0"/>
              <a:t>och </a:t>
            </a:r>
            <a:r>
              <a:rPr lang="sv-SE" sz="2000" b="1" i="1" dirty="0" smtClean="0"/>
              <a:t>moralen praktiken</a:t>
            </a:r>
            <a:r>
              <a:rPr lang="sv-SE" sz="2000" dirty="0" smtClean="0"/>
              <a:t>. </a:t>
            </a:r>
          </a:p>
          <a:p>
            <a:pPr eaLnBrk="1" fontAlgn="auto" hangingPunct="1">
              <a:lnSpc>
                <a:spcPct val="90000"/>
              </a:lnSpc>
              <a:spcAft>
                <a:spcPts val="0"/>
              </a:spcAft>
              <a:defRPr/>
            </a:pPr>
            <a:endParaRPr lang="sv-SE" sz="2000" dirty="0" smtClean="0"/>
          </a:p>
          <a:p>
            <a:pPr eaLnBrk="1" fontAlgn="auto" hangingPunct="1">
              <a:lnSpc>
                <a:spcPct val="90000"/>
              </a:lnSpc>
              <a:spcAft>
                <a:spcPts val="0"/>
              </a:spcAft>
              <a:defRPr/>
            </a:pPr>
            <a:r>
              <a:rPr lang="sv-SE" sz="2000" b="1" dirty="0" smtClean="0">
                <a:solidFill>
                  <a:srgbClr val="000000"/>
                </a:solidFill>
                <a:ea typeface="ＭＳ Ｐゴシック" pitchFamily="34" charset="-128"/>
                <a:cs typeface="Times New Roman" pitchFamily="18" charset="0"/>
              </a:rPr>
              <a:t>Juridik</a:t>
            </a:r>
            <a:r>
              <a:rPr lang="sv-SE" sz="2000" dirty="0" smtClean="0">
                <a:solidFill>
                  <a:srgbClr val="000000"/>
                </a:solidFill>
                <a:ea typeface="ＭＳ Ｐゴシック" pitchFamily="34" charset="-128"/>
                <a:cs typeface="Times New Roman" pitchFamily="18" charset="0"/>
              </a:rPr>
              <a:t> handlar om straffrättsliga gränser – </a:t>
            </a:r>
            <a:r>
              <a:rPr lang="sv-SE" sz="2000" b="1" dirty="0" smtClean="0">
                <a:solidFill>
                  <a:srgbClr val="000000"/>
                </a:solidFill>
                <a:ea typeface="ＭＳ Ｐゴシック" pitchFamily="34" charset="-128"/>
                <a:cs typeface="Times New Roman" pitchFamily="18" charset="0"/>
              </a:rPr>
              <a:t>etik </a:t>
            </a:r>
            <a:r>
              <a:rPr lang="sv-SE" sz="2000" dirty="0" smtClean="0">
                <a:solidFill>
                  <a:srgbClr val="000000"/>
                </a:solidFill>
                <a:ea typeface="ＭＳ Ｐゴシック" pitchFamily="34" charset="-128"/>
                <a:cs typeface="Times New Roman" pitchFamily="18" charset="0"/>
              </a:rPr>
              <a:t>även om att vilja ta ansvar för konsekvenser av sina handlingar så långt man kan bedöma, även när man inte riskerar straffrättsligt ansvar.</a:t>
            </a:r>
          </a:p>
          <a:p>
            <a:pPr eaLnBrk="1" fontAlgn="auto" hangingPunct="1">
              <a:lnSpc>
                <a:spcPct val="90000"/>
              </a:lnSpc>
              <a:spcAft>
                <a:spcPts val="0"/>
              </a:spcAft>
              <a:defRPr/>
            </a:pPr>
            <a:endParaRPr lang="sv-SE" sz="2000" dirty="0" smtClean="0">
              <a:latin typeface="+mj-lt"/>
            </a:endParaRPr>
          </a:p>
          <a:p>
            <a:pPr eaLnBrk="1" fontAlgn="auto" hangingPunct="1">
              <a:lnSpc>
                <a:spcPct val="90000"/>
              </a:lnSpc>
              <a:spcAft>
                <a:spcPts val="0"/>
              </a:spcAft>
              <a:buFontTx/>
              <a:buNone/>
              <a:defRPr/>
            </a:pPr>
            <a:r>
              <a:rPr lang="sv-SE" sz="2000" dirty="0" smtClean="0">
                <a:latin typeface="+mj-lt"/>
              </a:rPr>
              <a:t/>
            </a:r>
            <a:br>
              <a:rPr lang="sv-SE" sz="2000" dirty="0" smtClean="0">
                <a:latin typeface="+mj-lt"/>
              </a:rPr>
            </a:br>
            <a:endParaRPr lang="sv-SE" sz="2000" dirty="0" smtClean="0">
              <a:latin typeface="+mj-lt"/>
            </a:endParaRPr>
          </a:p>
        </p:txBody>
      </p:sp>
      <p:sp>
        <p:nvSpPr>
          <p:cNvPr id="4" name="Platshållare för sidfot 3"/>
          <p:cNvSpPr>
            <a:spLocks noGrp="1"/>
          </p:cNvSpPr>
          <p:nvPr>
            <p:ph type="ftr" sz="quarter" idx="11"/>
          </p:nvPr>
        </p:nvSpPr>
        <p:spPr>
          <a:xfrm>
            <a:off x="2514600" y="6356350"/>
            <a:ext cx="4114800" cy="365125"/>
          </a:xfrm>
        </p:spPr>
        <p:txBody>
          <a:bodyPr/>
          <a:lstStyle/>
          <a:p>
            <a:pPr>
              <a:defRPr/>
            </a:pPr>
            <a:r>
              <a:rPr lang="en-US" dirty="0" smtClean="0"/>
              <a:t>Cc by-</a:t>
            </a:r>
            <a:r>
              <a:rPr lang="en-US" dirty="0" err="1" smtClean="0"/>
              <a:t>sa</a:t>
            </a:r>
            <a:r>
              <a:rPr lang="en-US" dirty="0" smtClean="0"/>
              <a:t> 3.0 Magnus Eriksson, </a:t>
            </a:r>
            <a:r>
              <a:rPr lang="en-US" dirty="0" err="1" smtClean="0"/>
              <a:t>Olle</a:t>
            </a:r>
            <a:r>
              <a:rPr lang="en-US" dirty="0" smtClean="0"/>
              <a:t> Nilsson</a:t>
            </a:r>
            <a:endParaRPr lang="en-US" dirty="0"/>
          </a:p>
        </p:txBody>
      </p:sp>
    </p:spTree>
    <p:extLst>
      <p:ext uri="{BB962C8B-B14F-4D97-AF65-F5344CB8AC3E}">
        <p14:creationId xmlns:p14="http://schemas.microsoft.com/office/powerpoint/2010/main" val="2596776224"/>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p:txBody>
          <a:bodyPr/>
          <a:lstStyle/>
          <a:p>
            <a:pPr eaLnBrk="1" hangingPunct="1"/>
            <a:r>
              <a:rPr lang="sv-SE" altLang="sv-SE" smtClean="0"/>
              <a:t>Yrkesetik</a:t>
            </a:r>
          </a:p>
        </p:txBody>
      </p:sp>
      <p:sp>
        <p:nvSpPr>
          <p:cNvPr id="10243" name="Content Placeholder 2"/>
          <p:cNvSpPr>
            <a:spLocks noGrp="1"/>
          </p:cNvSpPr>
          <p:nvPr>
            <p:ph idx="1"/>
          </p:nvPr>
        </p:nvSpPr>
        <p:spPr/>
        <p:txBody>
          <a:bodyPr/>
          <a:lstStyle/>
          <a:p>
            <a:pPr eaLnBrk="1" hangingPunct="1">
              <a:buFont typeface="Arial" panose="020B0604020202020204" pitchFamily="34" charset="0"/>
              <a:buNone/>
            </a:pPr>
            <a:r>
              <a:rPr lang="sv-SE" altLang="sv-SE" smtClean="0"/>
              <a:t>	Yrkesetik är områden inom tillämpad etik som berör etiska/moraliska frågor för särskilda grupper av yrkesverksamma. </a:t>
            </a:r>
          </a:p>
          <a:p>
            <a:pPr eaLnBrk="1" hangingPunct="1">
              <a:buFont typeface="Arial" panose="020B0604020202020204" pitchFamily="34" charset="0"/>
              <a:buNone/>
            </a:pPr>
            <a:r>
              <a:rPr lang="sv-SE" altLang="sv-SE" smtClean="0"/>
              <a:t>	Yrkesetik är att tänka på vad arbetet leder till. Exempel:</a:t>
            </a:r>
          </a:p>
          <a:p>
            <a:pPr eaLnBrk="1" hangingPunct="1"/>
            <a:r>
              <a:rPr lang="sv-SE" altLang="sv-SE" smtClean="0"/>
              <a:t>Medicinsk etik</a:t>
            </a:r>
          </a:p>
          <a:p>
            <a:pPr eaLnBrk="1" hangingPunct="1"/>
            <a:r>
              <a:rPr lang="sv-SE" altLang="sv-SE" smtClean="0"/>
              <a:t>Forskningsetik</a:t>
            </a:r>
          </a:p>
          <a:p>
            <a:pPr eaLnBrk="1" hangingPunct="1"/>
            <a:r>
              <a:rPr lang="sv-SE" altLang="sv-SE" smtClean="0"/>
              <a:t>IT-etik</a:t>
            </a:r>
          </a:p>
          <a:p>
            <a:pPr eaLnBrk="1" hangingPunct="1"/>
            <a:endParaRPr lang="sv-SE" altLang="sv-SE" smtClean="0"/>
          </a:p>
        </p:txBody>
      </p:sp>
      <p:sp>
        <p:nvSpPr>
          <p:cNvPr id="4" name="Platshållare för sidfot 4"/>
          <p:cNvSpPr>
            <a:spLocks noGrp="1"/>
          </p:cNvSpPr>
          <p:nvPr>
            <p:ph type="ftr" sz="quarter" idx="11"/>
          </p:nvPr>
        </p:nvSpPr>
        <p:spPr/>
        <p:txBody>
          <a:bodyPr/>
          <a:lstStyle/>
          <a:p>
            <a:pPr>
              <a:defRPr/>
            </a:pPr>
            <a:r>
              <a:rPr lang="en-US" dirty="0" err="1" smtClean="0">
                <a:ea typeface="ＭＳ Ｐゴシック" pitchFamily="34" charset="-128"/>
              </a:rPr>
              <a:t>Olle</a:t>
            </a:r>
            <a:r>
              <a:rPr lang="en-US" dirty="0" smtClean="0">
                <a:ea typeface="ＭＳ Ｐゴシック" pitchFamily="34" charset="-128"/>
              </a:rPr>
              <a:t> Nilsson</a:t>
            </a:r>
          </a:p>
        </p:txBody>
      </p:sp>
    </p:spTree>
    <p:extLst>
      <p:ext uri="{BB962C8B-B14F-4D97-AF65-F5344CB8AC3E}">
        <p14:creationId xmlns:p14="http://schemas.microsoft.com/office/powerpoint/2010/main" val="3512267700"/>
      </p:ext>
    </p:extLst>
  </p:cSld>
  <p:clrMapOvr>
    <a:masterClrMapping/>
  </p:clrMapOvr>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title"/>
          </p:nvPr>
        </p:nvSpPr>
        <p:spPr/>
        <p:txBody>
          <a:bodyPr/>
          <a:lstStyle/>
          <a:p>
            <a:r>
              <a:rPr lang="sv-SE" altLang="sv-SE" smtClean="0"/>
              <a:t>Exempel på yrkesetiska koder</a:t>
            </a:r>
          </a:p>
        </p:txBody>
      </p:sp>
      <p:sp>
        <p:nvSpPr>
          <p:cNvPr id="11267" name="Content Placeholder 2"/>
          <p:cNvSpPr>
            <a:spLocks noGrp="1"/>
          </p:cNvSpPr>
          <p:nvPr>
            <p:ph idx="1"/>
          </p:nvPr>
        </p:nvSpPr>
        <p:spPr/>
        <p:txBody>
          <a:bodyPr/>
          <a:lstStyle/>
          <a:p>
            <a:pPr eaLnBrk="1" hangingPunct="1"/>
            <a:r>
              <a:rPr lang="sv-SE" altLang="sv-SE" sz="2400" smtClean="0">
                <a:latin typeface="Comic Sans MS" panose="030F0702030302020204" pitchFamily="66" charset="0"/>
                <a:ea typeface="MS PGothic" panose="020B0600070205080204" pitchFamily="34" charset="-128"/>
              </a:rPr>
              <a:t>“Oavsett vilket hus jag besöker, gör jag det till förmån för den sjuka.  Jag ska vara fri från förutfattade meningar om patienten. Jag ska behandla alla lika, och inte ha sexuella relationer med patienter, varken män eller kvinnor oavsett om de är fria eller slavar.”  </a:t>
            </a:r>
            <a:r>
              <a:rPr lang="sv-SE" altLang="sv-SE" sz="2400" i="1" smtClean="0">
                <a:latin typeface="Comic Sans MS" panose="030F0702030302020204" pitchFamily="66" charset="0"/>
                <a:ea typeface="MS PGothic" panose="020B0600070205080204" pitchFamily="34" charset="-128"/>
              </a:rPr>
              <a:t>(Hippokrates  läkared)</a:t>
            </a:r>
          </a:p>
          <a:p>
            <a:pPr eaLnBrk="1" hangingPunct="1">
              <a:buFont typeface="Arial" panose="020B0604020202020204" pitchFamily="34" charset="0"/>
              <a:buNone/>
            </a:pPr>
            <a:endParaRPr lang="sv-SE" altLang="sv-SE" sz="2400" i="1" smtClean="0">
              <a:latin typeface="Comic Sans MS" panose="030F0702030302020204" pitchFamily="66" charset="0"/>
              <a:ea typeface="MS PGothic" panose="020B0600070205080204" pitchFamily="34" charset="-128"/>
            </a:endParaRPr>
          </a:p>
          <a:p>
            <a:pPr eaLnBrk="1" hangingPunct="1"/>
            <a:r>
              <a:rPr lang="sv-SE" altLang="sv-SE" sz="2400" smtClean="0">
                <a:latin typeface="Comic Sans MS" panose="030F0702030302020204" pitchFamily="66" charset="0"/>
                <a:ea typeface="MS PGothic" panose="020B0600070205080204" pitchFamily="34" charset="-128"/>
              </a:rPr>
              <a:t>“Orsaka inte onödigt lidande eller mer förstörelse än vad som behövs för att lösa ditt uppdrag. Behandla skadade, sjuka och skeppsbrutna på samma sätt oavsett om de tillhör dina egna styrkor, fienden, eller är civila. Respektera och skydda civila! </a:t>
            </a:r>
            <a:r>
              <a:rPr lang="sv-SE" altLang="sv-SE" sz="2400" smtClean="0">
                <a:ea typeface="MS PGothic" panose="020B0600070205080204" pitchFamily="34" charset="-128"/>
              </a:rPr>
              <a:t>“ </a:t>
            </a:r>
            <a:r>
              <a:rPr lang="sv-SE" altLang="sv-SE" sz="2400" i="1" smtClean="0">
                <a:latin typeface="Comic Sans MS" panose="030F0702030302020204" pitchFamily="66" charset="0"/>
                <a:ea typeface="MS PGothic" panose="020B0600070205080204" pitchFamily="34" charset="-128"/>
              </a:rPr>
              <a:t>(Soldated)</a:t>
            </a:r>
            <a:endParaRPr lang="sv-SE" altLang="sv-SE" sz="2400" smtClean="0">
              <a:ea typeface="MS PGothic" panose="020B0600070205080204" pitchFamily="34" charset="-128"/>
            </a:endParaRPr>
          </a:p>
          <a:p>
            <a:endParaRPr lang="sv-SE" altLang="sv-SE" sz="2400" smtClean="0"/>
          </a:p>
        </p:txBody>
      </p:sp>
      <p:sp>
        <p:nvSpPr>
          <p:cNvPr id="4" name="Platshållare för sidfot 4"/>
          <p:cNvSpPr>
            <a:spLocks noGrp="1"/>
          </p:cNvSpPr>
          <p:nvPr>
            <p:ph type="ftr" sz="quarter" idx="11"/>
          </p:nvPr>
        </p:nvSpPr>
        <p:spPr/>
        <p:txBody>
          <a:bodyPr/>
          <a:lstStyle/>
          <a:p>
            <a:pPr>
              <a:defRPr/>
            </a:pPr>
            <a:r>
              <a:rPr lang="en-US" dirty="0" err="1" smtClean="0">
                <a:ea typeface="ＭＳ Ｐゴシック" pitchFamily="34" charset="-128"/>
              </a:rPr>
              <a:t>Olle</a:t>
            </a:r>
            <a:r>
              <a:rPr lang="en-US" dirty="0" smtClean="0">
                <a:ea typeface="ＭＳ Ｐゴシック" pitchFamily="34" charset="-128"/>
              </a:rPr>
              <a:t> Nilsson</a:t>
            </a:r>
          </a:p>
        </p:txBody>
      </p:sp>
    </p:spTree>
    <p:extLst>
      <p:ext uri="{BB962C8B-B14F-4D97-AF65-F5344CB8AC3E}">
        <p14:creationId xmlns:p14="http://schemas.microsoft.com/office/powerpoint/2010/main" val="3951879850"/>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p:txBody>
          <a:bodyPr/>
          <a:lstStyle/>
          <a:p>
            <a:r>
              <a:rPr lang="sv-SE" altLang="sv-SE" smtClean="0"/>
              <a:t>Varför finns yrkesetik?</a:t>
            </a:r>
          </a:p>
        </p:txBody>
      </p:sp>
      <p:sp>
        <p:nvSpPr>
          <p:cNvPr id="3" name="Content Placeholder 2"/>
          <p:cNvSpPr>
            <a:spLocks noGrp="1"/>
          </p:cNvSpPr>
          <p:nvPr>
            <p:ph idx="1"/>
          </p:nvPr>
        </p:nvSpPr>
        <p:spPr>
          <a:xfrm>
            <a:off x="457200" y="1189038"/>
            <a:ext cx="8534400" cy="4525962"/>
          </a:xfrm>
        </p:spPr>
        <p:txBody>
          <a:bodyPr/>
          <a:lstStyle/>
          <a:p>
            <a:pPr marL="0" indent="0" eaLnBrk="1" hangingPunct="1">
              <a:buFont typeface="Arial" charset="0"/>
              <a:buNone/>
              <a:defRPr/>
            </a:pPr>
            <a:r>
              <a:rPr lang="en-US" sz="2000" dirty="0" err="1" smtClean="0">
                <a:latin typeface="+mj-lt"/>
                <a:ea typeface="ＭＳ Ｐゴシック" pitchFamily="34" charset="-128"/>
              </a:rPr>
              <a:t>Tänkbara</a:t>
            </a:r>
            <a:r>
              <a:rPr lang="en-US" sz="2000" dirty="0" smtClean="0">
                <a:latin typeface="+mj-lt"/>
                <a:ea typeface="ＭＳ Ｐゴシック" pitchFamily="34" charset="-128"/>
              </a:rPr>
              <a:t> </a:t>
            </a:r>
            <a:r>
              <a:rPr lang="en-US" sz="2000" dirty="0" err="1" smtClean="0">
                <a:latin typeface="+mj-lt"/>
                <a:ea typeface="ＭＳ Ｐゴシック" pitchFamily="34" charset="-128"/>
              </a:rPr>
              <a:t>motiv</a:t>
            </a:r>
            <a:r>
              <a:rPr lang="en-US" sz="2000" dirty="0" smtClean="0">
                <a:latin typeface="+mj-lt"/>
                <a:ea typeface="ＭＳ Ｐゴシック" pitchFamily="34" charset="-128"/>
              </a:rPr>
              <a:t> </a:t>
            </a:r>
            <a:r>
              <a:rPr lang="en-US" sz="2000" dirty="0" err="1" smtClean="0">
                <a:latin typeface="+mj-lt"/>
                <a:ea typeface="ＭＳ Ｐゴシック" pitchFamily="34" charset="-128"/>
              </a:rPr>
              <a:t>varför</a:t>
            </a:r>
            <a:r>
              <a:rPr lang="en-US" sz="2000" dirty="0" smtClean="0">
                <a:latin typeface="+mj-lt"/>
                <a:ea typeface="ＭＳ Ｐゴシック" pitchFamily="34" charset="-128"/>
              </a:rPr>
              <a:t> </a:t>
            </a:r>
            <a:r>
              <a:rPr lang="en-US" sz="2000" dirty="0" err="1" smtClean="0">
                <a:latin typeface="+mj-lt"/>
                <a:ea typeface="ＭＳ Ｐゴシック" pitchFamily="34" charset="-128"/>
              </a:rPr>
              <a:t>människor</a:t>
            </a:r>
            <a:r>
              <a:rPr lang="en-US" sz="2000" dirty="0" smtClean="0">
                <a:latin typeface="+mj-lt"/>
                <a:ea typeface="ＭＳ Ｐゴシック" pitchFamily="34" charset="-128"/>
              </a:rPr>
              <a:t> </a:t>
            </a:r>
            <a:r>
              <a:rPr lang="en-US" sz="2000" dirty="0" err="1" smtClean="0">
                <a:latin typeface="+mj-lt"/>
                <a:ea typeface="ＭＳ Ｐゴシック" pitchFamily="34" charset="-128"/>
              </a:rPr>
              <a:t>ofta</a:t>
            </a:r>
            <a:r>
              <a:rPr lang="en-US" sz="2000" dirty="0" smtClean="0">
                <a:latin typeface="+mj-lt"/>
                <a:ea typeface="ＭＳ Ｐゴシック" pitchFamily="34" charset="-128"/>
              </a:rPr>
              <a:t> </a:t>
            </a:r>
            <a:r>
              <a:rPr lang="en-US" sz="2000" dirty="0" err="1" smtClean="0">
                <a:latin typeface="+mj-lt"/>
                <a:ea typeface="ＭＳ Ｐゴシック" pitchFamily="34" charset="-128"/>
              </a:rPr>
              <a:t>efterlever</a:t>
            </a:r>
            <a:r>
              <a:rPr lang="en-US" sz="2000" dirty="0" smtClean="0">
                <a:latin typeface="+mj-lt"/>
                <a:ea typeface="ＭＳ Ｐゴシック" pitchFamily="34" charset="-128"/>
              </a:rPr>
              <a:t> en </a:t>
            </a:r>
            <a:r>
              <a:rPr lang="en-US" sz="2000" dirty="0" err="1" smtClean="0">
                <a:latin typeface="+mj-lt"/>
                <a:ea typeface="ＭＳ Ｐゴシック" pitchFamily="34" charset="-128"/>
              </a:rPr>
              <a:t>yrkesetik</a:t>
            </a:r>
            <a:r>
              <a:rPr lang="en-US" sz="2000" dirty="0" smtClean="0">
                <a:latin typeface="+mj-lt"/>
                <a:ea typeface="ＭＳ Ｐゴシック" pitchFamily="34" charset="-128"/>
              </a:rPr>
              <a:t>:</a:t>
            </a:r>
          </a:p>
          <a:p>
            <a:pPr marL="0" indent="0" eaLnBrk="1" hangingPunct="1">
              <a:buFont typeface="Wingdings" pitchFamily="2" charset="2"/>
              <a:buChar char="§"/>
              <a:defRPr/>
            </a:pPr>
            <a:r>
              <a:rPr lang="en-US" sz="2000" dirty="0" smtClean="0">
                <a:latin typeface="+mj-lt"/>
                <a:ea typeface="ＭＳ Ｐゴシック" pitchFamily="34" charset="-128"/>
              </a:rPr>
              <a:t> </a:t>
            </a:r>
            <a:r>
              <a:rPr lang="sv-SE" sz="2000" dirty="0" smtClean="0">
                <a:ea typeface="ＭＳ Ｐゴシック" pitchFamily="34" charset="-128"/>
              </a:rPr>
              <a:t>Man vill skapa förtroende för den egna yrkesgruppen </a:t>
            </a:r>
          </a:p>
          <a:p>
            <a:pPr marL="0" indent="0" eaLnBrk="1" hangingPunct="1">
              <a:buFont typeface="Wingdings" pitchFamily="2" charset="2"/>
              <a:buChar char="§"/>
              <a:defRPr/>
            </a:pPr>
            <a:r>
              <a:rPr lang="en-US" sz="2000" dirty="0" smtClean="0">
                <a:ea typeface="ＭＳ Ｐゴシック" pitchFamily="34" charset="-128"/>
              </a:rPr>
              <a:t> Man </a:t>
            </a:r>
            <a:r>
              <a:rPr lang="en-US" sz="2000" dirty="0" err="1" smtClean="0">
                <a:ea typeface="ＭＳ Ｐゴシック" pitchFamily="34" charset="-128"/>
              </a:rPr>
              <a:t>undviker</a:t>
            </a:r>
            <a:r>
              <a:rPr lang="en-US" sz="2000" dirty="0" smtClean="0">
                <a:ea typeface="ＭＳ Ｐゴシック" pitchFamily="34" charset="-128"/>
              </a:rPr>
              <a:t> att </a:t>
            </a:r>
            <a:r>
              <a:rPr lang="en-US" sz="2000" dirty="0" err="1" smtClean="0">
                <a:ea typeface="ＭＳ Ｐゴシック" pitchFamily="34" charset="-128"/>
              </a:rPr>
              <a:t>arbetsgivaren</a:t>
            </a:r>
            <a:r>
              <a:rPr lang="en-US" sz="2000" dirty="0" smtClean="0">
                <a:ea typeface="ＭＳ Ｐゴシック" pitchFamily="34" charset="-128"/>
              </a:rPr>
              <a:t> </a:t>
            </a:r>
            <a:r>
              <a:rPr lang="en-US" sz="2000" dirty="0" err="1" smtClean="0">
                <a:ea typeface="ＭＳ Ｐゴシック" pitchFamily="34" charset="-128"/>
              </a:rPr>
              <a:t>får</a:t>
            </a:r>
            <a:r>
              <a:rPr lang="en-US" sz="2000" dirty="0" smtClean="0">
                <a:ea typeface="ＭＳ Ｐゴシック" pitchFamily="34" charset="-128"/>
              </a:rPr>
              <a:t> </a:t>
            </a:r>
            <a:r>
              <a:rPr lang="en-US" sz="2000" dirty="0" err="1" smtClean="0">
                <a:ea typeface="ＭＳ Ｐゴシック" pitchFamily="34" charset="-128"/>
              </a:rPr>
              <a:t>kritik</a:t>
            </a:r>
            <a:r>
              <a:rPr lang="en-US" sz="2000" dirty="0" smtClean="0">
                <a:ea typeface="ＭＳ Ｐゴシック" pitchFamily="34" charset="-128"/>
              </a:rPr>
              <a:t> </a:t>
            </a:r>
            <a:r>
              <a:rPr lang="en-US" sz="2000" dirty="0" err="1" smtClean="0">
                <a:ea typeface="ＭＳ Ｐゴシック" pitchFamily="34" charset="-128"/>
              </a:rPr>
              <a:t>av</a:t>
            </a:r>
            <a:r>
              <a:rPr lang="en-US" sz="2000" dirty="0" smtClean="0">
                <a:ea typeface="ＭＳ Ｐゴシック" pitchFamily="34" charset="-128"/>
              </a:rPr>
              <a:t> </a:t>
            </a:r>
            <a:r>
              <a:rPr lang="en-US" sz="2000" dirty="0" err="1" smtClean="0">
                <a:ea typeface="ＭＳ Ｐゴシック" pitchFamily="34" charset="-128"/>
              </a:rPr>
              <a:t>allmänheten</a:t>
            </a:r>
            <a:r>
              <a:rPr lang="en-US" sz="2000" dirty="0" smtClean="0">
                <a:ea typeface="ＭＳ Ｐゴシック" pitchFamily="34" charset="-128"/>
              </a:rPr>
              <a:t> och </a:t>
            </a:r>
            <a:r>
              <a:rPr lang="en-US" sz="2000" dirty="0" err="1" smtClean="0">
                <a:ea typeface="ＭＳ Ｐゴシック" pitchFamily="34" charset="-128"/>
              </a:rPr>
              <a:t>kunder</a:t>
            </a:r>
            <a:r>
              <a:rPr lang="en-US" sz="2000" dirty="0" smtClean="0">
                <a:ea typeface="ＭＳ Ｐゴシック" pitchFamily="34" charset="-128"/>
              </a:rPr>
              <a:t> – </a:t>
            </a:r>
            <a:r>
              <a:rPr lang="en-US" sz="2000" dirty="0" err="1" smtClean="0">
                <a:ea typeface="ＭＳ Ｐゴシック" pitchFamily="34" charset="-128"/>
              </a:rPr>
              <a:t>vilka</a:t>
            </a:r>
            <a:r>
              <a:rPr lang="en-US" sz="2000" dirty="0" smtClean="0">
                <a:ea typeface="ＭＳ Ｐゴシック" pitchFamily="34" charset="-128"/>
              </a:rPr>
              <a:t> kan </a:t>
            </a:r>
            <a:r>
              <a:rPr lang="en-US" sz="2000" dirty="0" err="1" smtClean="0">
                <a:ea typeface="ＭＳ Ｐゴシック" pitchFamily="34" charset="-128"/>
              </a:rPr>
              <a:t>bojkotta</a:t>
            </a:r>
            <a:r>
              <a:rPr lang="en-US" sz="2000" dirty="0" smtClean="0">
                <a:ea typeface="ＭＳ Ｐゴシック" pitchFamily="34" charset="-128"/>
              </a:rPr>
              <a:t> </a:t>
            </a:r>
            <a:r>
              <a:rPr lang="en-US" sz="2000" dirty="0" err="1" smtClean="0">
                <a:ea typeface="ＭＳ Ｐゴシック" pitchFamily="34" charset="-128"/>
              </a:rPr>
              <a:t>företaget</a:t>
            </a:r>
            <a:r>
              <a:rPr lang="en-US" sz="2000" dirty="0" smtClean="0">
                <a:ea typeface="ＭＳ Ｐゴシック" pitchFamily="34" charset="-128"/>
              </a:rPr>
              <a:t>. </a:t>
            </a:r>
          </a:p>
          <a:p>
            <a:pPr marL="0" indent="0" eaLnBrk="1" hangingPunct="1">
              <a:buFont typeface="Wingdings" pitchFamily="2" charset="2"/>
              <a:buChar char="§"/>
              <a:defRPr/>
            </a:pPr>
            <a:r>
              <a:rPr lang="en-US" sz="2000" dirty="0" smtClean="0">
                <a:ea typeface="ＭＳ Ｐゴシック" pitchFamily="34" charset="-128"/>
              </a:rPr>
              <a:t> Man </a:t>
            </a:r>
            <a:r>
              <a:rPr lang="en-US" sz="2000" dirty="0" err="1" smtClean="0">
                <a:ea typeface="ＭＳ Ｐゴシック" pitchFamily="34" charset="-128"/>
              </a:rPr>
              <a:t>vill</a:t>
            </a:r>
            <a:r>
              <a:rPr lang="en-US" sz="2000" dirty="0" smtClean="0">
                <a:ea typeface="ＭＳ Ｐゴシック" pitchFamily="34" charset="-128"/>
              </a:rPr>
              <a:t> </a:t>
            </a:r>
            <a:r>
              <a:rPr lang="en-US" sz="2000" dirty="0" err="1" smtClean="0">
                <a:ea typeface="ＭＳ Ｐゴシック" pitchFamily="34" charset="-128"/>
              </a:rPr>
              <a:t>undvika</a:t>
            </a:r>
            <a:r>
              <a:rPr lang="en-US" sz="2000" dirty="0" smtClean="0">
                <a:ea typeface="ＭＳ Ｐゴシック" pitchFamily="34" charset="-128"/>
              </a:rPr>
              <a:t> att </a:t>
            </a:r>
            <a:r>
              <a:rPr lang="en-US" sz="2000" dirty="0" err="1" smtClean="0">
                <a:ea typeface="ＭＳ Ｐゴシック" pitchFamily="34" charset="-128"/>
              </a:rPr>
              <a:t>personligen</a:t>
            </a:r>
            <a:r>
              <a:rPr lang="en-US" sz="2000" dirty="0" smtClean="0">
                <a:ea typeface="ＭＳ Ｐゴシック" pitchFamily="34" charset="-128"/>
              </a:rPr>
              <a:t> </a:t>
            </a:r>
            <a:r>
              <a:rPr lang="en-US" sz="2000" dirty="0" err="1" smtClean="0">
                <a:ea typeface="ＭＳ Ｐゴシック" pitchFamily="34" charset="-128"/>
              </a:rPr>
              <a:t>få</a:t>
            </a:r>
            <a:r>
              <a:rPr lang="en-US" sz="2000" dirty="0" smtClean="0">
                <a:ea typeface="ＭＳ Ｐゴシック" pitchFamily="34" charset="-128"/>
              </a:rPr>
              <a:t> </a:t>
            </a:r>
            <a:r>
              <a:rPr lang="en-US" sz="2000" dirty="0" err="1" smtClean="0">
                <a:ea typeface="ＭＳ Ｐゴシック" pitchFamily="34" charset="-128"/>
              </a:rPr>
              <a:t>kritik</a:t>
            </a:r>
            <a:r>
              <a:rPr lang="en-US" sz="2000" dirty="0" smtClean="0">
                <a:ea typeface="ＭＳ Ｐゴシック" pitchFamily="34" charset="-128"/>
              </a:rPr>
              <a:t> </a:t>
            </a:r>
            <a:r>
              <a:rPr lang="en-US" sz="2000" dirty="0" err="1" smtClean="0">
                <a:ea typeface="ＭＳ Ｐゴシック" pitchFamily="34" charset="-128"/>
              </a:rPr>
              <a:t>av</a:t>
            </a:r>
            <a:r>
              <a:rPr lang="en-US" sz="2000" dirty="0" smtClean="0">
                <a:ea typeface="ＭＳ Ｐゴシック" pitchFamily="34" charset="-128"/>
              </a:rPr>
              <a:t> </a:t>
            </a:r>
            <a:r>
              <a:rPr lang="en-US" sz="2000" dirty="0" err="1" smtClean="0">
                <a:ea typeface="ＭＳ Ｐゴシック" pitchFamily="34" charset="-128"/>
              </a:rPr>
              <a:t>vänner</a:t>
            </a:r>
            <a:r>
              <a:rPr lang="en-US" sz="2000" dirty="0" smtClean="0">
                <a:ea typeface="ＭＳ Ｐゴシック" pitchFamily="34" charset="-128"/>
              </a:rPr>
              <a:t>, </a:t>
            </a:r>
            <a:r>
              <a:rPr lang="en-US" sz="2000" dirty="0" err="1" smtClean="0">
                <a:ea typeface="ＭＳ Ｐゴシック" pitchFamily="34" charset="-128"/>
              </a:rPr>
              <a:t>i</a:t>
            </a:r>
            <a:r>
              <a:rPr lang="en-US" sz="2000" dirty="0" smtClean="0">
                <a:ea typeface="ＭＳ Ｐゴシック" pitchFamily="34" charset="-128"/>
              </a:rPr>
              <a:t> media, </a:t>
            </a:r>
            <a:r>
              <a:rPr lang="en-US" sz="2000" dirty="0" err="1" smtClean="0">
                <a:ea typeface="ＭＳ Ｐゴシック" pitchFamily="34" charset="-128"/>
              </a:rPr>
              <a:t>osv</a:t>
            </a:r>
            <a:r>
              <a:rPr lang="en-US" sz="2000" dirty="0" smtClean="0">
                <a:ea typeface="ＭＳ Ｐゴシック" pitchFamily="34" charset="-128"/>
              </a:rPr>
              <a:t>.</a:t>
            </a:r>
          </a:p>
          <a:p>
            <a:pPr marL="0" indent="0" eaLnBrk="1" hangingPunct="1">
              <a:buFont typeface="Wingdings" pitchFamily="2" charset="2"/>
              <a:buChar char="§"/>
              <a:defRPr/>
            </a:pPr>
            <a:r>
              <a:rPr lang="en-US" sz="2000" dirty="0" smtClean="0">
                <a:latin typeface="+mj-lt"/>
                <a:ea typeface="ＭＳ Ｐゴシック" pitchFamily="34" charset="-128"/>
              </a:rPr>
              <a:t> </a:t>
            </a:r>
            <a:r>
              <a:rPr lang="en-US" sz="2000" dirty="0" err="1" smtClean="0">
                <a:latin typeface="+mj-lt"/>
                <a:ea typeface="ＭＳ Ｐゴシック" pitchFamily="34" charset="-128"/>
              </a:rPr>
              <a:t>Arbetet</a:t>
            </a:r>
            <a:r>
              <a:rPr lang="en-US" sz="2000" dirty="0" smtClean="0">
                <a:latin typeface="+mj-lt"/>
                <a:ea typeface="ＭＳ Ｐゴシック" pitchFamily="34" charset="-128"/>
              </a:rPr>
              <a:t> </a:t>
            </a:r>
            <a:r>
              <a:rPr lang="en-US" sz="2000" dirty="0" err="1" smtClean="0">
                <a:latin typeface="+mj-lt"/>
                <a:ea typeface="ＭＳ Ｐゴシック" pitchFamily="34" charset="-128"/>
              </a:rPr>
              <a:t>blir</a:t>
            </a:r>
            <a:r>
              <a:rPr lang="en-US" sz="2000" dirty="0" smtClean="0">
                <a:latin typeface="+mj-lt"/>
                <a:ea typeface="ＭＳ Ｐゴシック" pitchFamily="34" charset="-128"/>
              </a:rPr>
              <a:t> </a:t>
            </a:r>
            <a:r>
              <a:rPr lang="en-US" sz="2000" dirty="0" err="1" smtClean="0">
                <a:latin typeface="+mj-lt"/>
                <a:ea typeface="ＭＳ Ｐゴシック" pitchFamily="34" charset="-128"/>
              </a:rPr>
              <a:t>meningsfullt</a:t>
            </a:r>
            <a:r>
              <a:rPr lang="en-US" sz="2000" dirty="0" smtClean="0">
                <a:latin typeface="+mj-lt"/>
                <a:ea typeface="ＭＳ Ｐゴシック" pitchFamily="34" charset="-128"/>
              </a:rPr>
              <a:t> </a:t>
            </a:r>
            <a:r>
              <a:rPr lang="en-US" sz="2000" dirty="0" err="1" smtClean="0">
                <a:latin typeface="+mj-lt"/>
                <a:ea typeface="ＭＳ Ｐゴシック" pitchFamily="34" charset="-128"/>
              </a:rPr>
              <a:t>och</a:t>
            </a:r>
            <a:r>
              <a:rPr lang="en-US" sz="2000" dirty="0" smtClean="0">
                <a:latin typeface="+mj-lt"/>
                <a:ea typeface="ＭＳ Ｐゴシック" pitchFamily="34" charset="-128"/>
              </a:rPr>
              <a:t> </a:t>
            </a:r>
            <a:r>
              <a:rPr lang="en-US" sz="2000" dirty="0" err="1" smtClean="0">
                <a:latin typeface="+mj-lt"/>
                <a:ea typeface="ＭＳ Ｐゴシック" pitchFamily="34" charset="-128"/>
              </a:rPr>
              <a:t>motiverande</a:t>
            </a:r>
            <a:r>
              <a:rPr lang="en-US" sz="2000" dirty="0" smtClean="0">
                <a:latin typeface="+mj-lt"/>
                <a:ea typeface="ＭＳ Ｐゴシック" pitchFamily="34" charset="-128"/>
              </a:rPr>
              <a:t> </a:t>
            </a:r>
            <a:r>
              <a:rPr lang="en-US" sz="2000" dirty="0" err="1" smtClean="0">
                <a:latin typeface="+mj-lt"/>
                <a:ea typeface="ＭＳ Ｐゴシック" pitchFamily="34" charset="-128"/>
              </a:rPr>
              <a:t>om</a:t>
            </a:r>
            <a:r>
              <a:rPr lang="en-US" sz="2000" dirty="0" smtClean="0">
                <a:latin typeface="+mj-lt"/>
                <a:ea typeface="ＭＳ Ｐゴシック" pitchFamily="34" charset="-128"/>
              </a:rPr>
              <a:t> </a:t>
            </a:r>
            <a:r>
              <a:rPr lang="en-US" sz="2000" dirty="0" err="1" smtClean="0">
                <a:latin typeface="+mj-lt"/>
                <a:ea typeface="ＭＳ Ｐゴシック" pitchFamily="34" charset="-128"/>
              </a:rPr>
              <a:t>det</a:t>
            </a:r>
            <a:r>
              <a:rPr lang="en-US" sz="2000" dirty="0" smtClean="0">
                <a:latin typeface="+mj-lt"/>
                <a:ea typeface="ＭＳ Ｐゴシック" pitchFamily="34" charset="-128"/>
              </a:rPr>
              <a:t> </a:t>
            </a:r>
            <a:r>
              <a:rPr lang="en-US" sz="2000" dirty="0" err="1" smtClean="0">
                <a:latin typeface="+mj-lt"/>
                <a:ea typeface="ＭＳ Ｐゴシック" pitchFamily="34" charset="-128"/>
              </a:rPr>
              <a:t>gagnar</a:t>
            </a:r>
            <a:r>
              <a:rPr lang="en-US" sz="2000" dirty="0" smtClean="0">
                <a:latin typeface="+mj-lt"/>
                <a:ea typeface="ＭＳ Ｐゴシック" pitchFamily="34" charset="-128"/>
              </a:rPr>
              <a:t> </a:t>
            </a:r>
            <a:r>
              <a:rPr lang="en-US" sz="2000" dirty="0" err="1" smtClean="0">
                <a:latin typeface="+mj-lt"/>
                <a:ea typeface="ＭＳ Ｐゴシック" pitchFamily="34" charset="-128"/>
              </a:rPr>
              <a:t>och</a:t>
            </a:r>
            <a:r>
              <a:rPr lang="en-US" sz="2000" dirty="0" smtClean="0">
                <a:latin typeface="+mj-lt"/>
                <a:ea typeface="ＭＳ Ｐゴシック" pitchFamily="34" charset="-128"/>
              </a:rPr>
              <a:t> </a:t>
            </a:r>
            <a:r>
              <a:rPr lang="en-US" sz="2000" dirty="0" err="1" smtClean="0">
                <a:latin typeface="+mj-lt"/>
                <a:ea typeface="ＭＳ Ｐゴシック" pitchFamily="34" charset="-128"/>
              </a:rPr>
              <a:t>inte</a:t>
            </a:r>
            <a:r>
              <a:rPr lang="en-US" sz="2000" dirty="0" smtClean="0">
                <a:latin typeface="+mj-lt"/>
                <a:ea typeface="ＭＳ Ｐゴシック" pitchFamily="34" charset="-128"/>
              </a:rPr>
              <a:t> </a:t>
            </a:r>
            <a:r>
              <a:rPr lang="en-US" sz="2000" dirty="0" err="1" smtClean="0">
                <a:latin typeface="+mj-lt"/>
                <a:ea typeface="ＭＳ Ｐゴシック" pitchFamily="34" charset="-128"/>
              </a:rPr>
              <a:t>skadar</a:t>
            </a:r>
            <a:r>
              <a:rPr lang="en-US" sz="2000" dirty="0" smtClean="0">
                <a:latin typeface="+mj-lt"/>
                <a:ea typeface="ＭＳ Ｐゴシック" pitchFamily="34" charset="-128"/>
              </a:rPr>
              <a:t> </a:t>
            </a:r>
            <a:r>
              <a:rPr lang="en-US" sz="2000" dirty="0" err="1" smtClean="0">
                <a:latin typeface="+mj-lt"/>
                <a:ea typeface="ＭＳ Ｐゴシック" pitchFamily="34" charset="-128"/>
              </a:rPr>
              <a:t>mänskligheten</a:t>
            </a:r>
            <a:r>
              <a:rPr lang="en-US" sz="2000" dirty="0" smtClean="0">
                <a:latin typeface="+mj-lt"/>
                <a:ea typeface="ＭＳ Ｐゴシック" pitchFamily="34" charset="-128"/>
              </a:rPr>
              <a:t> – man </a:t>
            </a:r>
            <a:r>
              <a:rPr lang="en-US" sz="2000" dirty="0" err="1" smtClean="0">
                <a:latin typeface="+mj-lt"/>
                <a:ea typeface="ＭＳ Ｐゴシック" pitchFamily="34" charset="-128"/>
              </a:rPr>
              <a:t>tycker</a:t>
            </a:r>
            <a:r>
              <a:rPr lang="en-US" sz="2000" dirty="0" smtClean="0">
                <a:latin typeface="+mj-lt"/>
                <a:ea typeface="ＭＳ Ｐゴシック" pitchFamily="34" charset="-128"/>
              </a:rPr>
              <a:t> </a:t>
            </a:r>
            <a:r>
              <a:rPr lang="en-US" sz="2000" dirty="0" err="1" smtClean="0">
                <a:latin typeface="+mj-lt"/>
                <a:ea typeface="ＭＳ Ｐゴシック" pitchFamily="34" charset="-128"/>
              </a:rPr>
              <a:t>att</a:t>
            </a:r>
            <a:r>
              <a:rPr lang="en-US" sz="2000" dirty="0" smtClean="0">
                <a:latin typeface="+mj-lt"/>
                <a:ea typeface="ＭＳ Ｐゴシック" pitchFamily="34" charset="-128"/>
              </a:rPr>
              <a:t> </a:t>
            </a:r>
            <a:r>
              <a:rPr lang="en-US" sz="2000" dirty="0" err="1" smtClean="0">
                <a:latin typeface="+mj-lt"/>
                <a:ea typeface="ＭＳ Ｐゴシック" pitchFamily="34" charset="-128"/>
              </a:rPr>
              <a:t>det</a:t>
            </a:r>
            <a:r>
              <a:rPr lang="en-US" sz="2000" dirty="0" smtClean="0">
                <a:latin typeface="+mj-lt"/>
                <a:ea typeface="ＭＳ Ｐゴシック" pitchFamily="34" charset="-128"/>
              </a:rPr>
              <a:t> </a:t>
            </a:r>
            <a:r>
              <a:rPr lang="en-US" sz="2000" dirty="0" err="1" smtClean="0">
                <a:latin typeface="+mj-lt"/>
                <a:ea typeface="ＭＳ Ｐゴシック" pitchFamily="34" charset="-128"/>
              </a:rPr>
              <a:t>finns</a:t>
            </a:r>
            <a:r>
              <a:rPr lang="en-US" sz="2000" dirty="0" smtClean="0">
                <a:latin typeface="+mj-lt"/>
                <a:ea typeface="ＭＳ Ｐゴシック" pitchFamily="34" charset="-128"/>
              </a:rPr>
              <a:t> </a:t>
            </a:r>
            <a:r>
              <a:rPr lang="en-US" sz="2000" dirty="0" err="1" smtClean="0">
                <a:latin typeface="+mj-lt"/>
                <a:ea typeface="ＭＳ Ｐゴシック" pitchFamily="34" charset="-128"/>
              </a:rPr>
              <a:t>högre</a:t>
            </a:r>
            <a:r>
              <a:rPr lang="en-US" sz="2000" dirty="0" smtClean="0">
                <a:latin typeface="+mj-lt"/>
                <a:ea typeface="ＭＳ Ｐゴシック" pitchFamily="34" charset="-128"/>
              </a:rPr>
              <a:t> </a:t>
            </a:r>
            <a:r>
              <a:rPr lang="en-US" sz="2000" dirty="0" err="1" smtClean="0">
                <a:latin typeface="+mj-lt"/>
                <a:ea typeface="ＭＳ Ｐゴシック" pitchFamily="34" charset="-128"/>
              </a:rPr>
              <a:t>värden</a:t>
            </a:r>
            <a:r>
              <a:rPr lang="en-US" sz="2000" dirty="0" smtClean="0">
                <a:latin typeface="+mj-lt"/>
                <a:ea typeface="ＭＳ Ｐゴシック" pitchFamily="34" charset="-128"/>
              </a:rPr>
              <a:t> </a:t>
            </a:r>
            <a:r>
              <a:rPr lang="en-US" sz="2000" dirty="0" err="1" smtClean="0">
                <a:latin typeface="+mj-lt"/>
                <a:ea typeface="ＭＳ Ｐゴシック" pitchFamily="34" charset="-128"/>
              </a:rPr>
              <a:t>i</a:t>
            </a:r>
            <a:r>
              <a:rPr lang="en-US" sz="2000" dirty="0" smtClean="0">
                <a:latin typeface="+mj-lt"/>
                <a:ea typeface="ＭＳ Ｐゴシック" pitchFamily="34" charset="-128"/>
              </a:rPr>
              <a:t> </a:t>
            </a:r>
            <a:r>
              <a:rPr lang="en-US" sz="2000" dirty="0" err="1" smtClean="0">
                <a:latin typeface="+mj-lt"/>
                <a:ea typeface="ＭＳ Ｐゴシック" pitchFamily="34" charset="-128"/>
              </a:rPr>
              <a:t>livet</a:t>
            </a:r>
            <a:r>
              <a:rPr lang="en-US" sz="2000" dirty="0" smtClean="0">
                <a:latin typeface="+mj-lt"/>
                <a:ea typeface="ＭＳ Ｐゴシック" pitchFamily="34" charset="-128"/>
              </a:rPr>
              <a:t> </a:t>
            </a:r>
            <a:r>
              <a:rPr lang="en-US" sz="2000" dirty="0" err="1" smtClean="0">
                <a:latin typeface="+mj-lt"/>
                <a:ea typeface="ＭＳ Ｐゴシック" pitchFamily="34" charset="-128"/>
              </a:rPr>
              <a:t>än</a:t>
            </a:r>
            <a:r>
              <a:rPr lang="en-US" sz="2000" dirty="0" smtClean="0">
                <a:latin typeface="+mj-lt"/>
                <a:ea typeface="ＭＳ Ｐゴシック" pitchFamily="34" charset="-128"/>
              </a:rPr>
              <a:t> </a:t>
            </a:r>
            <a:r>
              <a:rPr lang="en-US" sz="2000" dirty="0" err="1" smtClean="0">
                <a:latin typeface="+mj-lt"/>
                <a:ea typeface="ＭＳ Ｐゴシック" pitchFamily="34" charset="-128"/>
              </a:rPr>
              <a:t>lön</a:t>
            </a:r>
            <a:endParaRPr lang="en-US" sz="2000" dirty="0" smtClean="0">
              <a:latin typeface="+mj-lt"/>
              <a:ea typeface="ＭＳ Ｐゴシック" pitchFamily="34" charset="-128"/>
            </a:endParaRPr>
          </a:p>
          <a:p>
            <a:pPr marL="0" indent="0" eaLnBrk="1" hangingPunct="1">
              <a:buFont typeface="Wingdings" pitchFamily="2" charset="2"/>
              <a:buChar char="§"/>
              <a:defRPr/>
            </a:pPr>
            <a:r>
              <a:rPr lang="en-US" sz="2000" dirty="0" smtClean="0">
                <a:latin typeface="+mj-lt"/>
                <a:ea typeface="ＭＳ Ｐゴシック" pitchFamily="34" charset="-128"/>
              </a:rPr>
              <a:t> Man </a:t>
            </a:r>
            <a:r>
              <a:rPr lang="en-US" sz="2000" dirty="0" err="1" smtClean="0">
                <a:latin typeface="+mj-lt"/>
                <a:ea typeface="ＭＳ Ｐゴシック" pitchFamily="34" charset="-128"/>
              </a:rPr>
              <a:t>anser</a:t>
            </a:r>
            <a:r>
              <a:rPr lang="en-US" sz="2000" dirty="0" smtClean="0">
                <a:latin typeface="+mj-lt"/>
                <a:ea typeface="ＭＳ Ｐゴシック" pitchFamily="34" charset="-128"/>
              </a:rPr>
              <a:t> att det </a:t>
            </a:r>
            <a:r>
              <a:rPr lang="en-US" sz="2000" dirty="0" err="1" smtClean="0">
                <a:latin typeface="+mj-lt"/>
                <a:ea typeface="ＭＳ Ｐゴシック" pitchFamily="34" charset="-128"/>
              </a:rPr>
              <a:t>det</a:t>
            </a:r>
            <a:r>
              <a:rPr lang="en-US" sz="2000" dirty="0" smtClean="0">
                <a:latin typeface="+mj-lt"/>
                <a:ea typeface="ＭＳ Ｐゴシック" pitchFamily="34" charset="-128"/>
              </a:rPr>
              <a:t> </a:t>
            </a:r>
            <a:r>
              <a:rPr lang="en-US" sz="2000" dirty="0" err="1" smtClean="0">
                <a:latin typeface="+mj-lt"/>
                <a:ea typeface="ＭＳ Ｐゴシック" pitchFamily="34" charset="-128"/>
              </a:rPr>
              <a:t>goda</a:t>
            </a:r>
            <a:r>
              <a:rPr lang="en-US" sz="2000" dirty="0" smtClean="0">
                <a:latin typeface="+mj-lt"/>
                <a:ea typeface="ＭＳ Ｐゴシック" pitchFamily="34" charset="-128"/>
              </a:rPr>
              <a:t> </a:t>
            </a:r>
            <a:r>
              <a:rPr lang="en-US" sz="2000" dirty="0" err="1" smtClean="0">
                <a:latin typeface="+mj-lt"/>
                <a:ea typeface="ＭＳ Ｐゴシック" pitchFamily="34" charset="-128"/>
              </a:rPr>
              <a:t>samhället</a:t>
            </a:r>
            <a:r>
              <a:rPr lang="en-US" sz="2000" dirty="0" smtClean="0">
                <a:latin typeface="+mj-lt"/>
                <a:ea typeface="ＭＳ Ｐゴシック" pitchFamily="34" charset="-128"/>
              </a:rPr>
              <a:t> inte kan </a:t>
            </a:r>
            <a:r>
              <a:rPr lang="en-US" sz="2000" dirty="0" err="1" smtClean="0">
                <a:latin typeface="+mj-lt"/>
                <a:ea typeface="ＭＳ Ｐゴシック" pitchFamily="34" charset="-128"/>
              </a:rPr>
              <a:t>baseras</a:t>
            </a:r>
            <a:r>
              <a:rPr lang="en-US" sz="2000" dirty="0" smtClean="0">
                <a:latin typeface="+mj-lt"/>
                <a:ea typeface="ＭＳ Ｐゴシック" pitchFamily="34" charset="-128"/>
              </a:rPr>
              <a:t> </a:t>
            </a:r>
            <a:r>
              <a:rPr lang="en-US" sz="2000" dirty="0" err="1" smtClean="0">
                <a:latin typeface="+mj-lt"/>
                <a:ea typeface="ＭＳ Ｐゴシック" pitchFamily="34" charset="-128"/>
              </a:rPr>
              <a:t>enbart</a:t>
            </a:r>
            <a:r>
              <a:rPr lang="en-US" sz="2000" dirty="0" smtClean="0">
                <a:latin typeface="+mj-lt"/>
                <a:ea typeface="ＭＳ Ｐゴシック" pitchFamily="34" charset="-128"/>
              </a:rPr>
              <a:t> </a:t>
            </a:r>
            <a:r>
              <a:rPr lang="en-US" sz="2000" dirty="0" err="1" smtClean="0">
                <a:latin typeface="+mj-lt"/>
                <a:ea typeface="ＭＳ Ｐゴシック" pitchFamily="34" charset="-128"/>
              </a:rPr>
              <a:t>på</a:t>
            </a:r>
            <a:r>
              <a:rPr lang="en-US" sz="2000" dirty="0" smtClean="0">
                <a:latin typeface="+mj-lt"/>
                <a:ea typeface="ＭＳ Ｐゴシック" pitchFamily="34" charset="-128"/>
              </a:rPr>
              <a:t> </a:t>
            </a:r>
            <a:r>
              <a:rPr lang="en-US" sz="2000" dirty="0" err="1" smtClean="0">
                <a:latin typeface="+mj-lt"/>
                <a:ea typeface="ＭＳ Ｐゴシック" pitchFamily="34" charset="-128"/>
              </a:rPr>
              <a:t>lagar</a:t>
            </a:r>
            <a:r>
              <a:rPr lang="en-US" sz="2000" dirty="0" smtClean="0">
                <a:latin typeface="+mj-lt"/>
                <a:ea typeface="ＭＳ Ｐゴシック" pitchFamily="34" charset="-128"/>
              </a:rPr>
              <a:t> och </a:t>
            </a:r>
            <a:r>
              <a:rPr lang="en-US" sz="2000" dirty="0" err="1" smtClean="0">
                <a:latin typeface="+mj-lt"/>
                <a:ea typeface="ＭＳ Ｐゴシック" pitchFamily="34" charset="-128"/>
              </a:rPr>
              <a:t>ekonomiska</a:t>
            </a:r>
            <a:r>
              <a:rPr lang="en-US" sz="2000" dirty="0" smtClean="0">
                <a:latin typeface="+mj-lt"/>
                <a:ea typeface="ＭＳ Ｐゴシック" pitchFamily="34" charset="-128"/>
              </a:rPr>
              <a:t> </a:t>
            </a:r>
            <a:r>
              <a:rPr lang="en-US" sz="2000" dirty="0" err="1" smtClean="0">
                <a:latin typeface="+mj-lt"/>
                <a:ea typeface="ＭＳ Ｐゴシック" pitchFamily="34" charset="-128"/>
              </a:rPr>
              <a:t>spelregler</a:t>
            </a:r>
            <a:r>
              <a:rPr lang="en-US" sz="2000" dirty="0" smtClean="0">
                <a:latin typeface="+mj-lt"/>
                <a:ea typeface="ＭＳ Ｐゴシック" pitchFamily="34" charset="-128"/>
              </a:rPr>
              <a:t> – </a:t>
            </a:r>
            <a:r>
              <a:rPr lang="en-US" sz="2000" dirty="0" err="1" smtClean="0">
                <a:latin typeface="+mj-lt"/>
                <a:ea typeface="ＭＳ Ｐゴシック" pitchFamily="34" charset="-128"/>
              </a:rPr>
              <a:t>ansvarstagande</a:t>
            </a:r>
            <a:r>
              <a:rPr lang="en-US" sz="2000" dirty="0" smtClean="0">
                <a:latin typeface="+mj-lt"/>
                <a:ea typeface="ＭＳ Ｐゴシック" pitchFamily="34" charset="-128"/>
              </a:rPr>
              <a:t> </a:t>
            </a:r>
            <a:r>
              <a:rPr lang="en-US" sz="2000" dirty="0" err="1" smtClean="0">
                <a:latin typeface="+mj-lt"/>
                <a:ea typeface="ＭＳ Ｐゴシック" pitchFamily="34" charset="-128"/>
              </a:rPr>
              <a:t>medborgare</a:t>
            </a:r>
            <a:r>
              <a:rPr lang="en-US" sz="2000" dirty="0" smtClean="0">
                <a:latin typeface="+mj-lt"/>
                <a:ea typeface="ＭＳ Ｐゴシック" pitchFamily="34" charset="-128"/>
              </a:rPr>
              <a:t> med </a:t>
            </a:r>
            <a:r>
              <a:rPr lang="en-US" sz="2000" dirty="0" err="1" smtClean="0">
                <a:latin typeface="+mj-lt"/>
                <a:ea typeface="ＭＳ Ｐゴシック" pitchFamily="34" charset="-128"/>
              </a:rPr>
              <a:t>integritet</a:t>
            </a:r>
            <a:r>
              <a:rPr lang="en-US" sz="2000" dirty="0" smtClean="0">
                <a:latin typeface="+mj-lt"/>
                <a:ea typeface="ＭＳ Ｐゴシック" pitchFamily="34" charset="-128"/>
              </a:rPr>
              <a:t> </a:t>
            </a:r>
            <a:r>
              <a:rPr lang="en-US" sz="2000" dirty="0" err="1" smtClean="0">
                <a:latin typeface="+mj-lt"/>
                <a:ea typeface="ＭＳ Ｐゴシック" pitchFamily="34" charset="-128"/>
              </a:rPr>
              <a:t>krävs</a:t>
            </a:r>
            <a:r>
              <a:rPr lang="en-US" sz="2000" dirty="0" smtClean="0">
                <a:latin typeface="+mj-lt"/>
                <a:ea typeface="ＭＳ Ｐゴシック" pitchFamily="34" charset="-128"/>
              </a:rPr>
              <a:t> </a:t>
            </a:r>
            <a:r>
              <a:rPr lang="en-US" sz="2000" dirty="0" err="1" smtClean="0">
                <a:latin typeface="+mj-lt"/>
                <a:ea typeface="ＭＳ Ｐゴシック" pitchFamily="34" charset="-128"/>
              </a:rPr>
              <a:t>också</a:t>
            </a:r>
            <a:r>
              <a:rPr lang="en-US" sz="2000" dirty="0" smtClean="0">
                <a:latin typeface="+mj-lt"/>
                <a:ea typeface="ＭＳ Ｐゴシック" pitchFamily="34" charset="-128"/>
              </a:rPr>
              <a:t>.</a:t>
            </a:r>
          </a:p>
          <a:p>
            <a:pPr marL="0" indent="0" eaLnBrk="1" hangingPunct="1">
              <a:buFont typeface="Wingdings" pitchFamily="2" charset="2"/>
              <a:buChar char="§"/>
              <a:defRPr/>
            </a:pPr>
            <a:r>
              <a:rPr lang="en-US" sz="2000" dirty="0" smtClean="0">
                <a:latin typeface="+mj-lt"/>
                <a:ea typeface="ＭＳ Ｐゴシック" pitchFamily="34" charset="-128"/>
              </a:rPr>
              <a:t> </a:t>
            </a:r>
            <a:r>
              <a:rPr lang="en-US" sz="2000" dirty="0" err="1" smtClean="0">
                <a:latin typeface="+mj-lt"/>
                <a:ea typeface="ＭＳ Ｐゴシック" pitchFamily="34" charset="-128"/>
              </a:rPr>
              <a:t>Vissa</a:t>
            </a:r>
            <a:r>
              <a:rPr lang="en-US" sz="2000" dirty="0" smtClean="0">
                <a:latin typeface="+mj-lt"/>
                <a:ea typeface="ＭＳ Ｐゴシック" pitchFamily="34" charset="-128"/>
              </a:rPr>
              <a:t> </a:t>
            </a:r>
            <a:r>
              <a:rPr lang="en-US" sz="2000" dirty="0" err="1" smtClean="0">
                <a:latin typeface="+mj-lt"/>
                <a:ea typeface="ＭＳ Ｐゴシック" pitchFamily="34" charset="-128"/>
              </a:rPr>
              <a:t>motiveras</a:t>
            </a:r>
            <a:r>
              <a:rPr lang="en-US" sz="2000" dirty="0" smtClean="0">
                <a:latin typeface="+mj-lt"/>
                <a:ea typeface="ＭＳ Ｐゴシック" pitchFamily="34" charset="-128"/>
              </a:rPr>
              <a:t> </a:t>
            </a:r>
            <a:r>
              <a:rPr lang="en-US" sz="2000" dirty="0" err="1" smtClean="0">
                <a:latin typeface="+mj-lt"/>
                <a:ea typeface="ＭＳ Ｐゴシック" pitchFamily="34" charset="-128"/>
              </a:rPr>
              <a:t>av</a:t>
            </a:r>
            <a:r>
              <a:rPr lang="en-US" sz="2000" dirty="0" smtClean="0">
                <a:latin typeface="+mj-lt"/>
                <a:ea typeface="ＭＳ Ｐゴシック" pitchFamily="34" charset="-128"/>
              </a:rPr>
              <a:t> </a:t>
            </a:r>
            <a:r>
              <a:rPr lang="en-US" sz="2000" dirty="0" err="1" smtClean="0">
                <a:latin typeface="+mj-lt"/>
                <a:ea typeface="ＭＳ Ｐゴシック" pitchFamily="34" charset="-128"/>
              </a:rPr>
              <a:t>tron</a:t>
            </a:r>
            <a:r>
              <a:rPr lang="en-US" sz="2000" dirty="0" smtClean="0">
                <a:latin typeface="+mj-lt"/>
                <a:ea typeface="ＭＳ Ｐゴシック" pitchFamily="34" charset="-128"/>
              </a:rPr>
              <a:t> </a:t>
            </a:r>
            <a:r>
              <a:rPr lang="en-US" sz="2000" dirty="0" err="1" smtClean="0">
                <a:latin typeface="+mj-lt"/>
                <a:ea typeface="ＭＳ Ｐゴシック" pitchFamily="34" charset="-128"/>
              </a:rPr>
              <a:t>på</a:t>
            </a:r>
            <a:r>
              <a:rPr lang="en-US" sz="2000" dirty="0" smtClean="0">
                <a:latin typeface="+mj-lt"/>
                <a:ea typeface="ＭＳ Ｐゴシック" pitchFamily="34" charset="-128"/>
              </a:rPr>
              <a:t> en </a:t>
            </a:r>
            <a:r>
              <a:rPr lang="en-US" sz="2000" dirty="0" err="1" smtClean="0">
                <a:latin typeface="+mj-lt"/>
                <a:ea typeface="ＭＳ Ｐゴシック" pitchFamily="34" charset="-128"/>
              </a:rPr>
              <a:t>ideologi</a:t>
            </a:r>
            <a:r>
              <a:rPr lang="en-US" sz="2000" dirty="0" smtClean="0">
                <a:latin typeface="+mj-lt"/>
                <a:ea typeface="ＭＳ Ｐゴシック" pitchFamily="34" charset="-128"/>
              </a:rPr>
              <a:t>, </a:t>
            </a:r>
            <a:r>
              <a:rPr lang="en-US" sz="2000" dirty="0" err="1" smtClean="0">
                <a:latin typeface="+mj-lt"/>
                <a:ea typeface="ＭＳ Ｐゴシック" pitchFamily="34" charset="-128"/>
              </a:rPr>
              <a:t>t.ex</a:t>
            </a:r>
            <a:r>
              <a:rPr lang="en-US" sz="2000" dirty="0" smtClean="0">
                <a:latin typeface="+mj-lt"/>
                <a:ea typeface="ＭＳ Ｐゴシック" pitchFamily="34" charset="-128"/>
              </a:rPr>
              <a:t>. </a:t>
            </a:r>
            <a:r>
              <a:rPr lang="en-US" sz="2000" dirty="0" err="1" smtClean="0">
                <a:latin typeface="+mj-lt"/>
                <a:ea typeface="ＭＳ Ｐゴシック" pitchFamily="34" charset="-128"/>
              </a:rPr>
              <a:t>miljömedvetenhet</a:t>
            </a:r>
            <a:r>
              <a:rPr lang="en-US" sz="2000" dirty="0" smtClean="0">
                <a:latin typeface="+mj-lt"/>
                <a:ea typeface="ＭＳ Ｐゴシック" pitchFamily="34" charset="-128"/>
              </a:rPr>
              <a:t>, </a:t>
            </a:r>
            <a:r>
              <a:rPr lang="en-US" sz="2000" dirty="0" err="1" smtClean="0">
                <a:latin typeface="+mj-lt"/>
                <a:ea typeface="ＭＳ Ｐゴシック" pitchFamily="34" charset="-128"/>
              </a:rPr>
              <a:t>marxism</a:t>
            </a:r>
            <a:r>
              <a:rPr lang="en-US" sz="2000" dirty="0" smtClean="0">
                <a:latin typeface="+mj-lt"/>
                <a:ea typeface="ＭＳ Ｐゴシック" pitchFamily="34" charset="-128"/>
              </a:rPr>
              <a:t>, feminism, humanism, libertarianism, </a:t>
            </a:r>
            <a:r>
              <a:rPr lang="en-US" sz="2000" dirty="0" err="1" smtClean="0">
                <a:latin typeface="+mj-lt"/>
                <a:ea typeface="ＭＳ Ｐゴシック" pitchFamily="34" charset="-128"/>
              </a:rPr>
              <a:t>värdekonservatism</a:t>
            </a:r>
            <a:r>
              <a:rPr lang="en-US" sz="2000" dirty="0" smtClean="0">
                <a:latin typeface="+mj-lt"/>
                <a:ea typeface="ＭＳ Ｐゴシック" pitchFamily="34" charset="-128"/>
              </a:rPr>
              <a:t>, </a:t>
            </a:r>
            <a:r>
              <a:rPr lang="en-US" sz="2000" dirty="0" err="1" smtClean="0">
                <a:latin typeface="+mj-lt"/>
                <a:ea typeface="ＭＳ Ｐゴシック" pitchFamily="34" charset="-128"/>
              </a:rPr>
              <a:t>religioner</a:t>
            </a:r>
            <a:r>
              <a:rPr lang="en-US" sz="2000" dirty="0" smtClean="0">
                <a:latin typeface="+mj-lt"/>
                <a:ea typeface="ＭＳ Ｐゴシック" pitchFamily="34" charset="-128"/>
              </a:rPr>
              <a:t>, </a:t>
            </a:r>
            <a:r>
              <a:rPr lang="en-US" sz="2000" dirty="0" err="1" smtClean="0">
                <a:latin typeface="+mj-lt"/>
                <a:ea typeface="ＭＳ Ｐゴシック" pitchFamily="34" charset="-128"/>
              </a:rPr>
              <a:t>eller</a:t>
            </a:r>
            <a:r>
              <a:rPr lang="en-US" sz="2000" dirty="0" smtClean="0">
                <a:latin typeface="+mj-lt"/>
                <a:ea typeface="ＭＳ Ｐゴシック" pitchFamily="34" charset="-128"/>
              </a:rPr>
              <a:t> </a:t>
            </a:r>
            <a:r>
              <a:rPr lang="en-US" sz="2000" dirty="0" err="1" smtClean="0">
                <a:latin typeface="+mj-lt"/>
                <a:ea typeface="ＭＳ Ｐゴシック" pitchFamily="34" charset="-128"/>
              </a:rPr>
              <a:t>av</a:t>
            </a:r>
            <a:r>
              <a:rPr lang="en-US" sz="2000" dirty="0" smtClean="0">
                <a:latin typeface="+mj-lt"/>
                <a:ea typeface="ＭＳ Ｐゴシック" pitchFamily="34" charset="-128"/>
              </a:rPr>
              <a:t> </a:t>
            </a:r>
            <a:r>
              <a:rPr lang="en-US" sz="2000" dirty="0" err="1" smtClean="0">
                <a:latin typeface="+mj-lt"/>
                <a:ea typeface="ＭＳ Ｐゴシック" pitchFamily="34" charset="-128"/>
              </a:rPr>
              <a:t>andra</a:t>
            </a:r>
            <a:r>
              <a:rPr lang="en-US" sz="2000" dirty="0" smtClean="0">
                <a:latin typeface="+mj-lt"/>
                <a:ea typeface="ＭＳ Ｐゴシック" pitchFamily="34" charset="-128"/>
              </a:rPr>
              <a:t> </a:t>
            </a:r>
            <a:r>
              <a:rPr lang="en-US" sz="2000" dirty="0" err="1" smtClean="0">
                <a:latin typeface="+mj-lt"/>
                <a:ea typeface="ＭＳ Ｐゴシック" pitchFamily="34" charset="-128"/>
              </a:rPr>
              <a:t>värderingar</a:t>
            </a:r>
            <a:r>
              <a:rPr lang="en-US" sz="2000" dirty="0" smtClean="0">
                <a:latin typeface="+mj-lt"/>
                <a:ea typeface="ＭＳ Ｐゴシック" pitchFamily="34" charset="-128"/>
              </a:rPr>
              <a:t> man </a:t>
            </a:r>
            <a:r>
              <a:rPr lang="en-US" sz="2000" dirty="0" err="1" smtClean="0">
                <a:latin typeface="+mj-lt"/>
                <a:ea typeface="ＭＳ Ｐゴシック" pitchFamily="34" charset="-128"/>
              </a:rPr>
              <a:t>har</a:t>
            </a:r>
            <a:r>
              <a:rPr lang="en-US" sz="2000" dirty="0" smtClean="0">
                <a:latin typeface="+mj-lt"/>
                <a:ea typeface="ＭＳ Ｐゴシック" pitchFamily="34" charset="-128"/>
              </a:rPr>
              <a:t> </a:t>
            </a:r>
            <a:r>
              <a:rPr lang="en-US" sz="2000" dirty="0" err="1" smtClean="0">
                <a:latin typeface="+mj-lt"/>
                <a:ea typeface="ＭＳ Ｐゴシック" pitchFamily="34" charset="-128"/>
              </a:rPr>
              <a:t>fått</a:t>
            </a:r>
            <a:r>
              <a:rPr lang="en-US" sz="2000" dirty="0" smtClean="0">
                <a:latin typeface="+mj-lt"/>
                <a:ea typeface="ＭＳ Ｐゴシック" pitchFamily="34" charset="-128"/>
              </a:rPr>
              <a:t>, </a:t>
            </a:r>
            <a:r>
              <a:rPr lang="en-US" sz="2000" dirty="0" err="1" smtClean="0">
                <a:latin typeface="+mj-lt"/>
                <a:ea typeface="ＭＳ Ｐゴシック" pitchFamily="34" charset="-128"/>
              </a:rPr>
              <a:t>exempelvis</a:t>
            </a:r>
            <a:r>
              <a:rPr lang="en-US" sz="2000" dirty="0" smtClean="0">
                <a:latin typeface="+mj-lt"/>
                <a:ea typeface="ＭＳ Ｐゴシック" pitchFamily="34" charset="-128"/>
              </a:rPr>
              <a:t> under sin </a:t>
            </a:r>
            <a:r>
              <a:rPr lang="en-US" sz="2000" dirty="0" err="1" smtClean="0">
                <a:latin typeface="+mj-lt"/>
                <a:ea typeface="ＭＳ Ｐゴシック" pitchFamily="34" charset="-128"/>
              </a:rPr>
              <a:t>uppväxt</a:t>
            </a:r>
            <a:r>
              <a:rPr lang="en-US" sz="2000" dirty="0" smtClean="0">
                <a:latin typeface="+mj-lt"/>
                <a:ea typeface="ＭＳ Ｐゴシック" pitchFamily="34" charset="-128"/>
              </a:rPr>
              <a:t> </a:t>
            </a:r>
            <a:r>
              <a:rPr lang="en-US" sz="2000" dirty="0" err="1" smtClean="0">
                <a:latin typeface="+mj-lt"/>
                <a:ea typeface="ＭＳ Ｐゴシック" pitchFamily="34" charset="-128"/>
              </a:rPr>
              <a:t>eller</a:t>
            </a:r>
            <a:r>
              <a:rPr lang="en-US" sz="2000" dirty="0" smtClean="0">
                <a:latin typeface="+mj-lt"/>
                <a:ea typeface="ＭＳ Ｐゴシック" pitchFamily="34" charset="-128"/>
              </a:rPr>
              <a:t> </a:t>
            </a:r>
            <a:r>
              <a:rPr lang="en-US" sz="2000" dirty="0" err="1" smtClean="0">
                <a:latin typeface="+mj-lt"/>
                <a:ea typeface="ＭＳ Ｐゴシック" pitchFamily="34" charset="-128"/>
              </a:rPr>
              <a:t>utbildning</a:t>
            </a:r>
            <a:r>
              <a:rPr lang="en-US" sz="2000" dirty="0" smtClean="0">
                <a:latin typeface="+mj-lt"/>
                <a:ea typeface="ＭＳ Ｐゴシック" pitchFamily="34" charset="-128"/>
              </a:rPr>
              <a:t>.  </a:t>
            </a:r>
          </a:p>
        </p:txBody>
      </p:sp>
    </p:spTree>
    <p:extLst>
      <p:ext uri="{BB962C8B-B14F-4D97-AF65-F5344CB8AC3E}">
        <p14:creationId xmlns:p14="http://schemas.microsoft.com/office/powerpoint/2010/main" val="1906415539"/>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a:solidFill>
            <a:srgbClr val="FFFF00"/>
          </a:solidFill>
        </p:spPr>
        <p:txBody>
          <a:bodyPr/>
          <a:lstStyle/>
          <a:p>
            <a:pPr eaLnBrk="1" hangingPunct="1"/>
            <a:r>
              <a:rPr lang="en-US" altLang="sv-SE" dirty="0" smtClean="0">
                <a:latin typeface="Comic Sans MS" panose="030F0702030302020204" pitchFamily="66" charset="0"/>
                <a:ea typeface="MS PGothic" panose="020B0600070205080204" pitchFamily="34" charset="-128"/>
              </a:rPr>
              <a:t>Whistle-blowing</a:t>
            </a:r>
          </a:p>
        </p:txBody>
      </p:sp>
      <p:sp>
        <p:nvSpPr>
          <p:cNvPr id="33795" name="Rectangle 3"/>
          <p:cNvSpPr>
            <a:spLocks noGrp="1" noChangeArrowheads="1"/>
          </p:cNvSpPr>
          <p:nvPr>
            <p:ph idx="1"/>
          </p:nvPr>
        </p:nvSpPr>
        <p:spPr/>
        <p:txBody>
          <a:bodyPr rtlCol="0">
            <a:normAutofit fontScale="55000" lnSpcReduction="20000"/>
          </a:bodyPr>
          <a:lstStyle/>
          <a:p>
            <a:pPr marL="0" indent="0" eaLnBrk="1" fontAlgn="auto" hangingPunct="1">
              <a:spcAft>
                <a:spcPts val="0"/>
              </a:spcAft>
              <a:buFontTx/>
              <a:buNone/>
              <a:defRPr/>
            </a:pPr>
            <a:r>
              <a:rPr lang="sv-SE" dirty="0" smtClean="0">
                <a:latin typeface="Comic Sans MS" pitchFamily="66" charset="0"/>
                <a:ea typeface="ＭＳ Ｐゴシック" pitchFamily="34" charset="-128"/>
              </a:rPr>
              <a:t>Uttrycket “</a:t>
            </a:r>
            <a:r>
              <a:rPr lang="sv-SE" dirty="0" err="1" smtClean="0">
                <a:latin typeface="Comic Sans MS" pitchFamily="66" charset="0"/>
                <a:ea typeface="ＭＳ Ｐゴシック" pitchFamily="34" charset="-128"/>
              </a:rPr>
              <a:t>blowing</a:t>
            </a:r>
            <a:r>
              <a:rPr lang="sv-SE" dirty="0" smtClean="0">
                <a:latin typeface="Comic Sans MS" pitchFamily="66" charset="0"/>
                <a:ea typeface="ＭＳ Ｐゴシック" pitchFamily="34" charset="-128"/>
              </a:rPr>
              <a:t> the </a:t>
            </a:r>
            <a:r>
              <a:rPr lang="sv-SE" dirty="0" err="1" smtClean="0">
                <a:latin typeface="Comic Sans MS" pitchFamily="66" charset="0"/>
                <a:ea typeface="ＭＳ Ｐゴシック" pitchFamily="34" charset="-128"/>
              </a:rPr>
              <a:t>whistle</a:t>
            </a:r>
            <a:r>
              <a:rPr lang="sv-SE" dirty="0" smtClean="0">
                <a:latin typeface="Comic Sans MS" pitchFamily="66" charset="0"/>
                <a:ea typeface="ＭＳ Ｐゴシック" pitchFamily="34" charset="-128"/>
              </a:rPr>
              <a:t>” innebär att någon försöker få allmänhetens uppmärksamhet. </a:t>
            </a:r>
          </a:p>
          <a:p>
            <a:pPr marL="0" indent="0" eaLnBrk="1" fontAlgn="auto" hangingPunct="1">
              <a:spcAft>
                <a:spcPts val="0"/>
              </a:spcAft>
              <a:defRPr/>
            </a:pPr>
            <a:endParaRPr lang="sv-SE" dirty="0" smtClean="0">
              <a:latin typeface="Comic Sans MS" pitchFamily="66" charset="0"/>
              <a:ea typeface="ＭＳ Ｐゴシック" pitchFamily="34" charset="-128"/>
            </a:endParaRPr>
          </a:p>
          <a:p>
            <a:pPr marL="0" indent="0" eaLnBrk="1" fontAlgn="auto" hangingPunct="1">
              <a:spcAft>
                <a:spcPts val="0"/>
              </a:spcAft>
              <a:defRPr/>
            </a:pPr>
            <a:r>
              <a:rPr lang="sv-SE" dirty="0" smtClean="0">
                <a:latin typeface="Comic Sans MS" pitchFamily="66" charset="0"/>
                <a:ea typeface="ＭＳ Ｐゴシック" pitchFamily="34" charset="-128"/>
              </a:rPr>
              <a:t>“</a:t>
            </a:r>
            <a:r>
              <a:rPr lang="sv-SE" dirty="0" err="1" smtClean="0">
                <a:latin typeface="Comic Sans MS" pitchFamily="66" charset="0"/>
                <a:ea typeface="ＭＳ Ｐゴシック" pitchFamily="34" charset="-128"/>
              </a:rPr>
              <a:t>Whistle-blowing</a:t>
            </a:r>
            <a:r>
              <a:rPr lang="sv-SE" dirty="0" smtClean="0">
                <a:latin typeface="Comic Sans MS" pitchFamily="66" charset="0"/>
                <a:ea typeface="ＭＳ Ｐゴシック" pitchFamily="34" charset="-128"/>
              </a:rPr>
              <a:t>” innebär att en eller flera anställda går utanför organisationen för att påtala missförhållanden inom en organisation. Det kan uppfattas som illojalt mot arbetsgivaren, ibland även mot kolleger och den ort där företaget verkar. </a:t>
            </a:r>
          </a:p>
          <a:p>
            <a:pPr marL="0" indent="0" eaLnBrk="1" fontAlgn="auto" hangingPunct="1">
              <a:spcAft>
                <a:spcPts val="0"/>
              </a:spcAft>
              <a:buFont typeface="Arial" charset="0"/>
              <a:buNone/>
              <a:defRPr/>
            </a:pPr>
            <a:endParaRPr lang="sv-SE" dirty="0" smtClean="0">
              <a:latin typeface="Comic Sans MS" pitchFamily="66" charset="0"/>
              <a:ea typeface="ＭＳ Ｐゴシック" pitchFamily="34" charset="-128"/>
            </a:endParaRPr>
          </a:p>
          <a:p>
            <a:pPr marL="0" indent="0" eaLnBrk="1" fontAlgn="auto" hangingPunct="1">
              <a:spcAft>
                <a:spcPts val="0"/>
              </a:spcAft>
              <a:defRPr/>
            </a:pPr>
            <a:r>
              <a:rPr lang="sv-SE" dirty="0" smtClean="0">
                <a:latin typeface="Comic Sans MS" pitchFamily="66" charset="0"/>
                <a:ea typeface="ＭＳ Ｐゴシック" pitchFamily="34" charset="-128"/>
              </a:rPr>
              <a:t>För tekniker och ingenjörer handlar det oftast om att man upptäckt att en produkt eller ett system kan innebära en fara, eller att avslöja lagbrott.</a:t>
            </a:r>
          </a:p>
          <a:p>
            <a:pPr marL="0" indent="0" eaLnBrk="1" fontAlgn="auto" hangingPunct="1">
              <a:spcAft>
                <a:spcPts val="0"/>
              </a:spcAft>
              <a:defRPr/>
            </a:pPr>
            <a:endParaRPr lang="en-US" dirty="0" smtClean="0">
              <a:latin typeface="Comic Sans MS" pitchFamily="66" charset="0"/>
              <a:ea typeface="ＭＳ Ｐゴシック" pitchFamily="34" charset="-128"/>
            </a:endParaRPr>
          </a:p>
          <a:p>
            <a:pPr marL="0" lvl="1" indent="0" eaLnBrk="1" fontAlgn="auto" hangingPunct="1">
              <a:spcAft>
                <a:spcPts val="0"/>
              </a:spcAft>
              <a:buFont typeface="Arial" panose="020B0604020202020204" pitchFamily="34" charset="0"/>
              <a:buChar char="•"/>
              <a:defRPr/>
            </a:pPr>
            <a:r>
              <a:rPr lang="en-US" sz="3300" dirty="0" err="1" smtClean="0">
                <a:latin typeface="Comic Sans MS" pitchFamily="66" charset="0"/>
                <a:ea typeface="ＭＳ Ｐゴシック" pitchFamily="34" charset="-128"/>
              </a:rPr>
              <a:t>Exempel</a:t>
            </a:r>
            <a:r>
              <a:rPr lang="en-US" sz="3300" dirty="0" smtClean="0">
                <a:latin typeface="Comic Sans MS" pitchFamily="66" charset="0"/>
                <a:ea typeface="ＭＳ Ｐゴシック" pitchFamily="34" charset="-128"/>
              </a:rPr>
              <a:t>: </a:t>
            </a:r>
          </a:p>
          <a:p>
            <a:pPr marL="400050" lvl="2" indent="0" eaLnBrk="1" fontAlgn="auto" hangingPunct="1">
              <a:spcAft>
                <a:spcPts val="0"/>
              </a:spcAft>
              <a:defRPr/>
            </a:pPr>
            <a:r>
              <a:rPr lang="sv-SE" sz="2900" dirty="0" smtClean="0">
                <a:latin typeface="Comic Sans MS" pitchFamily="66" charset="0"/>
                <a:ea typeface="ＭＳ Ｐゴシック" pitchFamily="34" charset="-128"/>
              </a:rPr>
              <a:t>Ingvar Bratt, civilingenjör, avslöjade Boforsaffären 1985 (vapenexport utan tillstånd) och kritiserades i Karlskoga, men belönades med flera pris. </a:t>
            </a:r>
          </a:p>
          <a:p>
            <a:pPr marL="400050" lvl="2" indent="0" eaLnBrk="1" fontAlgn="auto" hangingPunct="1">
              <a:spcAft>
                <a:spcPts val="0"/>
              </a:spcAft>
              <a:defRPr/>
            </a:pPr>
            <a:r>
              <a:rPr lang="sv-SE" sz="2900" dirty="0" smtClean="0">
                <a:latin typeface="Comic Sans MS" pitchFamily="66" charset="0"/>
                <a:ea typeface="ＭＳ Ｐゴシック" pitchFamily="34" charset="-128"/>
              </a:rPr>
              <a:t>Händelsen gav upphov till </a:t>
            </a:r>
            <a:r>
              <a:rPr lang="sv-SE" sz="2900" b="1" dirty="0" err="1" smtClean="0">
                <a:latin typeface="Comic Sans MS" pitchFamily="66" charset="0"/>
                <a:ea typeface="ＭＳ Ｐゴシック" pitchFamily="34" charset="-128"/>
              </a:rPr>
              <a:t>lex</a:t>
            </a:r>
            <a:r>
              <a:rPr lang="sv-SE" sz="2900" b="1" dirty="0" smtClean="0">
                <a:latin typeface="Comic Sans MS" pitchFamily="66" charset="0"/>
                <a:ea typeface="ＭＳ Ｐゴシック" pitchFamily="34" charset="-128"/>
              </a:rPr>
              <a:t> Bratt</a:t>
            </a:r>
            <a:r>
              <a:rPr lang="sv-SE" sz="2900" dirty="0" smtClean="0">
                <a:latin typeface="Comic Sans MS" pitchFamily="66" charset="0"/>
                <a:ea typeface="ＭＳ Ｐゴシック" pitchFamily="34" charset="-128"/>
              </a:rPr>
              <a:t>, Lagen om skydd för företagshemligheter, enligt vilken anställda </a:t>
            </a:r>
            <a:r>
              <a:rPr lang="sv-SE" sz="2900" i="1" dirty="0" smtClean="0">
                <a:latin typeface="Comic Sans MS" pitchFamily="66" charset="0"/>
                <a:ea typeface="ＭＳ Ｐゴシック" pitchFamily="34" charset="-128"/>
              </a:rPr>
              <a:t>får</a:t>
            </a:r>
            <a:r>
              <a:rPr lang="sv-SE" sz="2900" dirty="0" smtClean="0">
                <a:latin typeface="Comic Sans MS" pitchFamily="66" charset="0"/>
                <a:ea typeface="ＭＳ Ｐゴシック" pitchFamily="34" charset="-128"/>
              </a:rPr>
              <a:t> avslöja grova brott men inte röja andra företagshemligheter som kan skada företaget i konkurrenshänseende. </a:t>
            </a:r>
          </a:p>
          <a:p>
            <a:pPr marL="400050" lvl="1" indent="0" eaLnBrk="1" fontAlgn="auto" hangingPunct="1">
              <a:spcAft>
                <a:spcPts val="0"/>
              </a:spcAft>
              <a:buFont typeface="Arial" panose="020B0604020202020204" pitchFamily="34" charset="0"/>
              <a:buChar char="•"/>
              <a:defRPr/>
            </a:pPr>
            <a:r>
              <a:rPr lang="en-US" sz="2900" b="1" dirty="0" smtClean="0">
                <a:latin typeface="Comic Sans MS" pitchFamily="66" charset="0"/>
                <a:ea typeface="ＭＳ Ｐゴシック" pitchFamily="34" charset="-128"/>
              </a:rPr>
              <a:t> </a:t>
            </a:r>
            <a:r>
              <a:rPr lang="en-US" sz="2900" b="1" dirty="0" err="1" smtClean="0">
                <a:latin typeface="Comic Sans MS" pitchFamily="66" charset="0"/>
                <a:ea typeface="ＭＳ Ｐゴシック" pitchFamily="34" charset="-128"/>
              </a:rPr>
              <a:t>Lex</a:t>
            </a:r>
            <a:r>
              <a:rPr lang="en-US" sz="2900" b="1" dirty="0" smtClean="0">
                <a:latin typeface="Comic Sans MS" pitchFamily="66" charset="0"/>
                <a:ea typeface="ＭＳ Ｐゴシック" pitchFamily="34" charset="-128"/>
              </a:rPr>
              <a:t> Sara</a:t>
            </a:r>
            <a:r>
              <a:rPr lang="en-US" sz="2900" dirty="0" smtClean="0">
                <a:latin typeface="Comic Sans MS" pitchFamily="66" charset="0"/>
                <a:ea typeface="ＭＳ Ｐゴシック" pitchFamily="34" charset="-128"/>
              </a:rPr>
              <a:t>, </a:t>
            </a:r>
            <a:r>
              <a:rPr lang="en-US" sz="2900" dirty="0" err="1" smtClean="0">
                <a:latin typeface="Comic Sans MS" pitchFamily="66" charset="0"/>
                <a:ea typeface="ＭＳ Ｐゴシック" pitchFamily="34" charset="-128"/>
              </a:rPr>
              <a:t>enligt</a:t>
            </a:r>
            <a:r>
              <a:rPr lang="en-US" sz="2900" dirty="0" smtClean="0">
                <a:latin typeface="Comic Sans MS" pitchFamily="66" charset="0"/>
                <a:ea typeface="ＭＳ Ｐゴシック" pitchFamily="34" charset="-128"/>
              </a:rPr>
              <a:t> </a:t>
            </a:r>
            <a:r>
              <a:rPr lang="en-US" sz="2900" dirty="0" err="1" smtClean="0">
                <a:latin typeface="Comic Sans MS" pitchFamily="66" charset="0"/>
                <a:ea typeface="ＭＳ Ｐゴシック" pitchFamily="34" charset="-128"/>
              </a:rPr>
              <a:t>vilken</a:t>
            </a:r>
            <a:r>
              <a:rPr lang="en-US" sz="2900" dirty="0" smtClean="0">
                <a:latin typeface="Comic Sans MS" pitchFamily="66" charset="0"/>
                <a:ea typeface="ＭＳ Ｐゴシック" pitchFamily="34" charset="-128"/>
              </a:rPr>
              <a:t> </a:t>
            </a:r>
            <a:r>
              <a:rPr lang="en-US" sz="2900" dirty="0" err="1" smtClean="0">
                <a:latin typeface="Comic Sans MS" pitchFamily="66" charset="0"/>
                <a:ea typeface="ＭＳ Ｐゴシック" pitchFamily="34" charset="-128"/>
              </a:rPr>
              <a:t>vårdpersonal</a:t>
            </a:r>
            <a:r>
              <a:rPr lang="en-US" sz="2900" dirty="0" smtClean="0">
                <a:latin typeface="Comic Sans MS" pitchFamily="66" charset="0"/>
                <a:ea typeface="ＭＳ Ｐゴシック" pitchFamily="34" charset="-128"/>
              </a:rPr>
              <a:t>, </a:t>
            </a:r>
            <a:r>
              <a:rPr lang="en-US" sz="2900" dirty="0" err="1" smtClean="0">
                <a:latin typeface="Comic Sans MS" pitchFamily="66" charset="0"/>
                <a:ea typeface="ＭＳ Ｐゴシック" pitchFamily="34" charset="-128"/>
              </a:rPr>
              <a:t>även</a:t>
            </a:r>
            <a:r>
              <a:rPr lang="en-US" sz="2900" dirty="0" smtClean="0">
                <a:latin typeface="Comic Sans MS" pitchFamily="66" charset="0"/>
                <a:ea typeface="ＭＳ Ｐゴシック" pitchFamily="34" charset="-128"/>
              </a:rPr>
              <a:t> </a:t>
            </a:r>
            <a:r>
              <a:rPr lang="en-US" sz="2900" dirty="0" err="1" smtClean="0">
                <a:latin typeface="Comic Sans MS" pitchFamily="66" charset="0"/>
                <a:ea typeface="ＭＳ Ｐゴシック" pitchFamily="34" charset="-128"/>
              </a:rPr>
              <a:t>vid</a:t>
            </a:r>
            <a:r>
              <a:rPr lang="en-US" sz="2900" dirty="0" smtClean="0">
                <a:latin typeface="Comic Sans MS" pitchFamily="66" charset="0"/>
                <a:ea typeface="ＭＳ Ｐゴシック" pitchFamily="34" charset="-128"/>
              </a:rPr>
              <a:t> </a:t>
            </a:r>
            <a:r>
              <a:rPr lang="en-US" sz="2900" dirty="0" err="1" smtClean="0">
                <a:latin typeface="Comic Sans MS" pitchFamily="66" charset="0"/>
                <a:ea typeface="ＭＳ Ｐゴシック" pitchFamily="34" charset="-128"/>
              </a:rPr>
              <a:t>privata</a:t>
            </a:r>
            <a:r>
              <a:rPr lang="en-US" sz="2900" dirty="0" smtClean="0">
                <a:latin typeface="Comic Sans MS" pitchFamily="66" charset="0"/>
                <a:ea typeface="ＭＳ Ｐゴシック" pitchFamily="34" charset="-128"/>
              </a:rPr>
              <a:t> </a:t>
            </a:r>
            <a:r>
              <a:rPr lang="en-US" sz="2900" dirty="0" err="1" smtClean="0">
                <a:latin typeface="Comic Sans MS" pitchFamily="66" charset="0"/>
                <a:ea typeface="ＭＳ Ｐゴシック" pitchFamily="34" charset="-128"/>
              </a:rPr>
              <a:t>vårdföretag</a:t>
            </a:r>
            <a:r>
              <a:rPr lang="en-US" sz="2900" dirty="0" smtClean="0">
                <a:latin typeface="Comic Sans MS" pitchFamily="66" charset="0"/>
                <a:ea typeface="ＭＳ Ｐゴシック" pitchFamily="34" charset="-128"/>
              </a:rPr>
              <a:t>, </a:t>
            </a:r>
            <a:r>
              <a:rPr lang="en-US" sz="2900" i="1" dirty="0" smtClean="0">
                <a:latin typeface="Comic Sans MS" pitchFamily="66" charset="0"/>
                <a:ea typeface="ＭＳ Ｐゴシック" pitchFamily="34" charset="-128"/>
              </a:rPr>
              <a:t>är </a:t>
            </a:r>
            <a:r>
              <a:rPr lang="en-US" sz="2900" i="1" dirty="0" err="1" smtClean="0">
                <a:latin typeface="Comic Sans MS" pitchFamily="66" charset="0"/>
                <a:ea typeface="ＭＳ Ｐゴシック" pitchFamily="34" charset="-128"/>
              </a:rPr>
              <a:t>skyldiga</a:t>
            </a:r>
            <a:r>
              <a:rPr lang="en-US" sz="2900" i="1" dirty="0" smtClean="0">
                <a:latin typeface="Comic Sans MS" pitchFamily="66" charset="0"/>
                <a:ea typeface="ＭＳ Ｐゴシック" pitchFamily="34" charset="-128"/>
              </a:rPr>
              <a:t> </a:t>
            </a:r>
            <a:r>
              <a:rPr lang="en-US" sz="2900" dirty="0" smtClean="0">
                <a:latin typeface="Comic Sans MS" pitchFamily="66" charset="0"/>
                <a:ea typeface="ＭＳ Ｐゴシック" pitchFamily="34" charset="-128"/>
              </a:rPr>
              <a:t>att </a:t>
            </a:r>
            <a:r>
              <a:rPr lang="en-US" sz="2900" dirty="0" err="1" smtClean="0">
                <a:latin typeface="Comic Sans MS" pitchFamily="66" charset="0"/>
                <a:ea typeface="ＭＳ Ｐゴシック" pitchFamily="34" charset="-128"/>
              </a:rPr>
              <a:t>avslöja</a:t>
            </a:r>
            <a:r>
              <a:rPr lang="en-US" sz="2900" dirty="0" smtClean="0">
                <a:latin typeface="Comic Sans MS" pitchFamily="66" charset="0"/>
                <a:ea typeface="ＭＳ Ｐゴシック" pitchFamily="34" charset="-128"/>
              </a:rPr>
              <a:t> </a:t>
            </a:r>
            <a:r>
              <a:rPr lang="en-US" sz="2900" dirty="0" err="1" smtClean="0">
                <a:latin typeface="Comic Sans MS" pitchFamily="66" charset="0"/>
                <a:ea typeface="ＭＳ Ｐゴシック" pitchFamily="34" charset="-128"/>
              </a:rPr>
              <a:t>missförhållanden</a:t>
            </a:r>
            <a:r>
              <a:rPr lang="en-US" sz="2900" dirty="0" smtClean="0">
                <a:latin typeface="Comic Sans MS" pitchFamily="66" charset="0"/>
                <a:ea typeface="ＭＳ Ｐゴシック" pitchFamily="34" charset="-128"/>
              </a:rPr>
              <a:t> </a:t>
            </a:r>
            <a:r>
              <a:rPr lang="en-US" sz="2900" dirty="0" err="1" smtClean="0">
                <a:latin typeface="Comic Sans MS" pitchFamily="66" charset="0"/>
                <a:ea typeface="ＭＳ Ｐゴシック" pitchFamily="34" charset="-128"/>
              </a:rPr>
              <a:t>som</a:t>
            </a:r>
            <a:r>
              <a:rPr lang="en-US" sz="2900" dirty="0" smtClean="0">
                <a:latin typeface="Comic Sans MS" pitchFamily="66" charset="0"/>
                <a:ea typeface="ＭＳ Ｐゴシック" pitchFamily="34" charset="-128"/>
              </a:rPr>
              <a:t> kan </a:t>
            </a:r>
            <a:r>
              <a:rPr lang="en-US" sz="2900" dirty="0" err="1" smtClean="0">
                <a:latin typeface="Comic Sans MS" pitchFamily="66" charset="0"/>
                <a:ea typeface="ＭＳ Ｐゴシック" pitchFamily="34" charset="-128"/>
              </a:rPr>
              <a:t>skada</a:t>
            </a:r>
            <a:r>
              <a:rPr lang="en-US" sz="2900" dirty="0" smtClean="0">
                <a:latin typeface="Comic Sans MS" pitchFamily="66" charset="0"/>
                <a:ea typeface="ＭＳ Ｐゴシック" pitchFamily="34" charset="-128"/>
              </a:rPr>
              <a:t> </a:t>
            </a:r>
            <a:r>
              <a:rPr lang="en-US" sz="2900" dirty="0" err="1" smtClean="0">
                <a:latin typeface="Comic Sans MS" pitchFamily="66" charset="0"/>
                <a:ea typeface="ＭＳ Ｐゴシック" pitchFamily="34" charset="-128"/>
              </a:rPr>
              <a:t>vårdtagare</a:t>
            </a:r>
            <a:r>
              <a:rPr lang="en-US" sz="2900" dirty="0" smtClean="0">
                <a:latin typeface="Comic Sans MS" pitchFamily="66" charset="0"/>
                <a:ea typeface="ＭＳ Ｐゴシック" pitchFamily="34" charset="-128"/>
              </a:rPr>
              <a:t>.</a:t>
            </a:r>
          </a:p>
          <a:p>
            <a:pPr marL="400050" lvl="1" indent="0" eaLnBrk="1" fontAlgn="auto" hangingPunct="1">
              <a:spcAft>
                <a:spcPts val="0"/>
              </a:spcAft>
              <a:buFont typeface="Arial" panose="020B0604020202020204" pitchFamily="34" charset="0"/>
              <a:buChar char="•"/>
              <a:defRPr/>
            </a:pPr>
            <a:r>
              <a:rPr lang="en-US" sz="2900" dirty="0" err="1" smtClean="0">
                <a:latin typeface="Comic Sans MS" pitchFamily="66" charset="0"/>
                <a:ea typeface="ＭＳ Ｐゴシック" pitchFamily="34" charset="-128"/>
              </a:rPr>
              <a:t>Wikileaks</a:t>
            </a:r>
            <a:r>
              <a:rPr lang="en-US" sz="2900" dirty="0" smtClean="0">
                <a:latin typeface="Comic Sans MS" pitchFamily="66" charset="0"/>
                <a:ea typeface="ＭＳ Ｐゴシック" pitchFamily="34" charset="-128"/>
              </a:rPr>
              <a:t>.</a:t>
            </a:r>
          </a:p>
        </p:txBody>
      </p:sp>
      <p:sp>
        <p:nvSpPr>
          <p:cNvPr id="25604" name="Platshållare för bildnummer 3"/>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C9E231F4-23CB-4BE8-974D-D48E5E5D18E9}" type="slidenum">
              <a:rPr lang="sv-SE" altLang="sv-SE">
                <a:solidFill>
                  <a:srgbClr val="898989"/>
                </a:solidFill>
              </a:rPr>
              <a:pPr eaLnBrk="1" hangingPunct="1"/>
              <a:t>57</a:t>
            </a:fld>
            <a:endParaRPr lang="sv-SE" altLang="sv-SE" sz="1400">
              <a:solidFill>
                <a:srgbClr val="898989"/>
              </a:solidFill>
              <a:latin typeface="Times" panose="02020603050405020304" pitchFamily="18" charset="0"/>
            </a:endParaRPr>
          </a:p>
        </p:txBody>
      </p:sp>
      <p:pic>
        <p:nvPicPr>
          <p:cNvPr id="13318"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67613" y="5257800"/>
            <a:ext cx="661987" cy="15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4911652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39938"/>
                                        </p:tgtEl>
                                        <p:attrNameLst>
                                          <p:attrName>style.visibility</p:attrName>
                                        </p:attrNameLst>
                                      </p:cBhvr>
                                      <p:to>
                                        <p:strVal val="visible"/>
                                      </p:to>
                                    </p:set>
                                    <p:animEffect transition="in" filter="blinds(horizontal)">
                                      <p:cBhvr>
                                        <p:cTn id="7" dur="500"/>
                                        <p:tgtEl>
                                          <p:spTgt spid="3993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33795">
                                            <p:txEl>
                                              <p:pRg st="0" end="0"/>
                                            </p:txEl>
                                          </p:spTgt>
                                        </p:tgtEl>
                                        <p:attrNameLst>
                                          <p:attrName>style.visibility</p:attrName>
                                        </p:attrNameLst>
                                      </p:cBhvr>
                                      <p:to>
                                        <p:strVal val="visible"/>
                                      </p:to>
                                    </p:set>
                                    <p:anim calcmode="lin" valueType="num">
                                      <p:cBhvr additive="base">
                                        <p:cTn id="12" dur="500" fill="hold"/>
                                        <p:tgtEl>
                                          <p:spTgt spid="33795">
                                            <p:txEl>
                                              <p:pRg st="0" end="0"/>
                                            </p:tx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33795">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2" presetClass="entr" presetSubtype="8" fill="hold" grpId="0" nodeType="clickEffect">
                                  <p:stCondLst>
                                    <p:cond delay="0"/>
                                  </p:stCondLst>
                                  <p:childTnLst>
                                    <p:set>
                                      <p:cBhvr>
                                        <p:cTn id="17" dur="1" fill="hold">
                                          <p:stCondLst>
                                            <p:cond delay="0"/>
                                          </p:stCondLst>
                                        </p:cTn>
                                        <p:tgtEl>
                                          <p:spTgt spid="33795">
                                            <p:txEl>
                                              <p:pRg st="2" end="2"/>
                                            </p:txEl>
                                          </p:spTgt>
                                        </p:tgtEl>
                                        <p:attrNameLst>
                                          <p:attrName>style.visibility</p:attrName>
                                        </p:attrNameLst>
                                      </p:cBhvr>
                                      <p:to>
                                        <p:strVal val="visible"/>
                                      </p:to>
                                    </p:set>
                                    <p:anim calcmode="lin" valueType="num">
                                      <p:cBhvr additive="base">
                                        <p:cTn id="18" dur="500" fill="hold"/>
                                        <p:tgtEl>
                                          <p:spTgt spid="33795">
                                            <p:txEl>
                                              <p:pRg st="2" end="2"/>
                                            </p:txEl>
                                          </p:spTgt>
                                        </p:tgtEl>
                                        <p:attrNameLst>
                                          <p:attrName>ppt_x</p:attrName>
                                        </p:attrNameLst>
                                      </p:cBhvr>
                                      <p:tavLst>
                                        <p:tav tm="0">
                                          <p:val>
                                            <p:strVal val="0-#ppt_w/2"/>
                                          </p:val>
                                        </p:tav>
                                        <p:tav tm="100000">
                                          <p:val>
                                            <p:strVal val="#ppt_x"/>
                                          </p:val>
                                        </p:tav>
                                      </p:tavLst>
                                    </p:anim>
                                    <p:anim calcmode="lin" valueType="num">
                                      <p:cBhvr additive="base">
                                        <p:cTn id="19" dur="500" fill="hold"/>
                                        <p:tgtEl>
                                          <p:spTgt spid="33795">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0" fill="hold" nodeType="clickPar">
                      <p:stCondLst>
                        <p:cond delay="indefinite"/>
                      </p:stCondLst>
                      <p:childTnLst>
                        <p:par>
                          <p:cTn id="21" fill="hold" nodeType="withGroup">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33795">
                                            <p:txEl>
                                              <p:pRg st="4" end="4"/>
                                            </p:txEl>
                                          </p:spTgt>
                                        </p:tgtEl>
                                        <p:attrNameLst>
                                          <p:attrName>style.visibility</p:attrName>
                                        </p:attrNameLst>
                                      </p:cBhvr>
                                      <p:to>
                                        <p:strVal val="visible"/>
                                      </p:to>
                                    </p:set>
                                    <p:anim calcmode="lin" valueType="num">
                                      <p:cBhvr additive="base">
                                        <p:cTn id="24" dur="500" fill="hold"/>
                                        <p:tgtEl>
                                          <p:spTgt spid="33795">
                                            <p:txEl>
                                              <p:pRg st="4" end="4"/>
                                            </p:txEl>
                                          </p:spTgt>
                                        </p:tgtEl>
                                        <p:attrNameLst>
                                          <p:attrName>ppt_x</p:attrName>
                                        </p:attrNameLst>
                                      </p:cBhvr>
                                      <p:tavLst>
                                        <p:tav tm="0">
                                          <p:val>
                                            <p:strVal val="0-#ppt_w/2"/>
                                          </p:val>
                                        </p:tav>
                                        <p:tav tm="100000">
                                          <p:val>
                                            <p:strVal val="#ppt_x"/>
                                          </p:val>
                                        </p:tav>
                                      </p:tavLst>
                                    </p:anim>
                                    <p:anim calcmode="lin" valueType="num">
                                      <p:cBhvr additive="base">
                                        <p:cTn id="25" dur="500" fill="hold"/>
                                        <p:tgtEl>
                                          <p:spTgt spid="33795">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6" fill="hold" nodeType="clickPar">
                      <p:stCondLst>
                        <p:cond delay="indefinite"/>
                      </p:stCondLst>
                      <p:childTnLst>
                        <p:par>
                          <p:cTn id="27" fill="hold" nodeType="withGroup">
                            <p:stCondLst>
                              <p:cond delay="0"/>
                            </p:stCondLst>
                            <p:childTnLst>
                              <p:par>
                                <p:cTn id="28" presetID="2" presetClass="entr" presetSubtype="8" fill="hold" grpId="0" nodeType="clickEffect">
                                  <p:stCondLst>
                                    <p:cond delay="0"/>
                                  </p:stCondLst>
                                  <p:childTnLst>
                                    <p:set>
                                      <p:cBhvr>
                                        <p:cTn id="29" dur="1" fill="hold">
                                          <p:stCondLst>
                                            <p:cond delay="0"/>
                                          </p:stCondLst>
                                        </p:cTn>
                                        <p:tgtEl>
                                          <p:spTgt spid="33795">
                                            <p:txEl>
                                              <p:pRg st="6" end="6"/>
                                            </p:txEl>
                                          </p:spTgt>
                                        </p:tgtEl>
                                        <p:attrNameLst>
                                          <p:attrName>style.visibility</p:attrName>
                                        </p:attrNameLst>
                                      </p:cBhvr>
                                      <p:to>
                                        <p:strVal val="visible"/>
                                      </p:to>
                                    </p:set>
                                    <p:anim calcmode="lin" valueType="num">
                                      <p:cBhvr additive="base">
                                        <p:cTn id="30" dur="500" fill="hold"/>
                                        <p:tgtEl>
                                          <p:spTgt spid="33795">
                                            <p:txEl>
                                              <p:pRg st="6" end="6"/>
                                            </p:txEl>
                                          </p:spTgt>
                                        </p:tgtEl>
                                        <p:attrNameLst>
                                          <p:attrName>ppt_x</p:attrName>
                                        </p:attrNameLst>
                                      </p:cBhvr>
                                      <p:tavLst>
                                        <p:tav tm="0">
                                          <p:val>
                                            <p:strVal val="0-#ppt_w/2"/>
                                          </p:val>
                                        </p:tav>
                                        <p:tav tm="100000">
                                          <p:val>
                                            <p:strVal val="#ppt_x"/>
                                          </p:val>
                                        </p:tav>
                                      </p:tavLst>
                                    </p:anim>
                                    <p:anim calcmode="lin" valueType="num">
                                      <p:cBhvr additive="base">
                                        <p:cTn id="31" dur="500" fill="hold"/>
                                        <p:tgtEl>
                                          <p:spTgt spid="33795">
                                            <p:txEl>
                                              <p:pRg st="6" end="6"/>
                                            </p:txEl>
                                          </p:spTgt>
                                        </p:tgtEl>
                                        <p:attrNameLst>
                                          <p:attrName>ppt_y</p:attrName>
                                        </p:attrNameLst>
                                      </p:cBhvr>
                                      <p:tavLst>
                                        <p:tav tm="0">
                                          <p:val>
                                            <p:strVal val="#ppt_y"/>
                                          </p:val>
                                        </p:tav>
                                        <p:tav tm="100000">
                                          <p:val>
                                            <p:strVal val="#ppt_y"/>
                                          </p:val>
                                        </p:tav>
                                      </p:tavLst>
                                    </p:anim>
                                  </p:childTnLst>
                                </p:cTn>
                              </p:par>
                              <p:par>
                                <p:cTn id="32" presetID="2" presetClass="entr" presetSubtype="8" fill="hold" grpId="0" nodeType="withEffect">
                                  <p:stCondLst>
                                    <p:cond delay="0"/>
                                  </p:stCondLst>
                                  <p:childTnLst>
                                    <p:set>
                                      <p:cBhvr>
                                        <p:cTn id="33" dur="1" fill="hold">
                                          <p:stCondLst>
                                            <p:cond delay="0"/>
                                          </p:stCondLst>
                                        </p:cTn>
                                        <p:tgtEl>
                                          <p:spTgt spid="33795">
                                            <p:txEl>
                                              <p:pRg st="7" end="7"/>
                                            </p:txEl>
                                          </p:spTgt>
                                        </p:tgtEl>
                                        <p:attrNameLst>
                                          <p:attrName>style.visibility</p:attrName>
                                        </p:attrNameLst>
                                      </p:cBhvr>
                                      <p:to>
                                        <p:strVal val="visible"/>
                                      </p:to>
                                    </p:set>
                                    <p:anim calcmode="lin" valueType="num">
                                      <p:cBhvr additive="base">
                                        <p:cTn id="34" dur="500" fill="hold"/>
                                        <p:tgtEl>
                                          <p:spTgt spid="33795">
                                            <p:txEl>
                                              <p:pRg st="7" end="7"/>
                                            </p:txEl>
                                          </p:spTgt>
                                        </p:tgtEl>
                                        <p:attrNameLst>
                                          <p:attrName>ppt_x</p:attrName>
                                        </p:attrNameLst>
                                      </p:cBhvr>
                                      <p:tavLst>
                                        <p:tav tm="0">
                                          <p:val>
                                            <p:strVal val="0-#ppt_w/2"/>
                                          </p:val>
                                        </p:tav>
                                        <p:tav tm="100000">
                                          <p:val>
                                            <p:strVal val="#ppt_x"/>
                                          </p:val>
                                        </p:tav>
                                      </p:tavLst>
                                    </p:anim>
                                    <p:anim calcmode="lin" valueType="num">
                                      <p:cBhvr additive="base">
                                        <p:cTn id="35" dur="500" fill="hold"/>
                                        <p:tgtEl>
                                          <p:spTgt spid="33795">
                                            <p:txEl>
                                              <p:pRg st="7" end="7"/>
                                            </p:txEl>
                                          </p:spTgt>
                                        </p:tgtEl>
                                        <p:attrNameLst>
                                          <p:attrName>ppt_y</p:attrName>
                                        </p:attrNameLst>
                                      </p:cBhvr>
                                      <p:tavLst>
                                        <p:tav tm="0">
                                          <p:val>
                                            <p:strVal val="#ppt_y"/>
                                          </p:val>
                                        </p:tav>
                                        <p:tav tm="100000">
                                          <p:val>
                                            <p:strVal val="#ppt_y"/>
                                          </p:val>
                                        </p:tav>
                                      </p:tavLst>
                                    </p:anim>
                                  </p:childTnLst>
                                </p:cTn>
                              </p:par>
                              <p:par>
                                <p:cTn id="36" presetID="2" presetClass="entr" presetSubtype="8" fill="hold" grpId="0" nodeType="withEffect">
                                  <p:stCondLst>
                                    <p:cond delay="0"/>
                                  </p:stCondLst>
                                  <p:childTnLst>
                                    <p:set>
                                      <p:cBhvr>
                                        <p:cTn id="37" dur="1" fill="hold">
                                          <p:stCondLst>
                                            <p:cond delay="0"/>
                                          </p:stCondLst>
                                        </p:cTn>
                                        <p:tgtEl>
                                          <p:spTgt spid="33795">
                                            <p:txEl>
                                              <p:pRg st="8" end="8"/>
                                            </p:txEl>
                                          </p:spTgt>
                                        </p:tgtEl>
                                        <p:attrNameLst>
                                          <p:attrName>style.visibility</p:attrName>
                                        </p:attrNameLst>
                                      </p:cBhvr>
                                      <p:to>
                                        <p:strVal val="visible"/>
                                      </p:to>
                                    </p:set>
                                    <p:anim calcmode="lin" valueType="num">
                                      <p:cBhvr additive="base">
                                        <p:cTn id="38" dur="500" fill="hold"/>
                                        <p:tgtEl>
                                          <p:spTgt spid="33795">
                                            <p:txEl>
                                              <p:pRg st="8" end="8"/>
                                            </p:txEl>
                                          </p:spTgt>
                                        </p:tgtEl>
                                        <p:attrNameLst>
                                          <p:attrName>ppt_x</p:attrName>
                                        </p:attrNameLst>
                                      </p:cBhvr>
                                      <p:tavLst>
                                        <p:tav tm="0">
                                          <p:val>
                                            <p:strVal val="0-#ppt_w/2"/>
                                          </p:val>
                                        </p:tav>
                                        <p:tav tm="100000">
                                          <p:val>
                                            <p:strVal val="#ppt_x"/>
                                          </p:val>
                                        </p:tav>
                                      </p:tavLst>
                                    </p:anim>
                                    <p:anim calcmode="lin" valueType="num">
                                      <p:cBhvr additive="base">
                                        <p:cTn id="39" dur="500" fill="hold"/>
                                        <p:tgtEl>
                                          <p:spTgt spid="33795">
                                            <p:txEl>
                                              <p:pRg st="8" end="8"/>
                                            </p:txEl>
                                          </p:spTgt>
                                        </p:tgtEl>
                                        <p:attrNameLst>
                                          <p:attrName>ppt_y</p:attrName>
                                        </p:attrNameLst>
                                      </p:cBhvr>
                                      <p:tavLst>
                                        <p:tav tm="0">
                                          <p:val>
                                            <p:strVal val="#ppt_y"/>
                                          </p:val>
                                        </p:tav>
                                        <p:tav tm="100000">
                                          <p:val>
                                            <p:strVal val="#ppt_y"/>
                                          </p:val>
                                        </p:tav>
                                      </p:tavLst>
                                    </p:anim>
                                  </p:childTnLst>
                                </p:cTn>
                              </p:par>
                              <p:par>
                                <p:cTn id="40" presetID="2" presetClass="entr" presetSubtype="8" fill="hold" grpId="0" nodeType="withEffect">
                                  <p:stCondLst>
                                    <p:cond delay="0"/>
                                  </p:stCondLst>
                                  <p:childTnLst>
                                    <p:set>
                                      <p:cBhvr>
                                        <p:cTn id="41" dur="1" fill="hold">
                                          <p:stCondLst>
                                            <p:cond delay="0"/>
                                          </p:stCondLst>
                                        </p:cTn>
                                        <p:tgtEl>
                                          <p:spTgt spid="33795">
                                            <p:txEl>
                                              <p:pRg st="9" end="9"/>
                                            </p:txEl>
                                          </p:spTgt>
                                        </p:tgtEl>
                                        <p:attrNameLst>
                                          <p:attrName>style.visibility</p:attrName>
                                        </p:attrNameLst>
                                      </p:cBhvr>
                                      <p:to>
                                        <p:strVal val="visible"/>
                                      </p:to>
                                    </p:set>
                                    <p:anim calcmode="lin" valueType="num">
                                      <p:cBhvr additive="base">
                                        <p:cTn id="42" dur="500" fill="hold"/>
                                        <p:tgtEl>
                                          <p:spTgt spid="33795">
                                            <p:txEl>
                                              <p:pRg st="9" end="9"/>
                                            </p:txEl>
                                          </p:spTgt>
                                        </p:tgtEl>
                                        <p:attrNameLst>
                                          <p:attrName>ppt_x</p:attrName>
                                        </p:attrNameLst>
                                      </p:cBhvr>
                                      <p:tavLst>
                                        <p:tav tm="0">
                                          <p:val>
                                            <p:strVal val="0-#ppt_w/2"/>
                                          </p:val>
                                        </p:tav>
                                        <p:tav tm="100000">
                                          <p:val>
                                            <p:strVal val="#ppt_x"/>
                                          </p:val>
                                        </p:tav>
                                      </p:tavLst>
                                    </p:anim>
                                    <p:anim calcmode="lin" valueType="num">
                                      <p:cBhvr additive="base">
                                        <p:cTn id="43" dur="500" fill="hold"/>
                                        <p:tgtEl>
                                          <p:spTgt spid="33795">
                                            <p:txEl>
                                              <p:pRg st="9" end="9"/>
                                            </p:txEl>
                                          </p:spTgt>
                                        </p:tgtEl>
                                        <p:attrNameLst>
                                          <p:attrName>ppt_y</p:attrName>
                                        </p:attrNameLst>
                                      </p:cBhvr>
                                      <p:tavLst>
                                        <p:tav tm="0">
                                          <p:val>
                                            <p:strVal val="#ppt_y"/>
                                          </p:val>
                                        </p:tav>
                                        <p:tav tm="100000">
                                          <p:val>
                                            <p:strVal val="#ppt_y"/>
                                          </p:val>
                                        </p:tav>
                                      </p:tavLst>
                                    </p:anim>
                                  </p:childTnLst>
                                </p:cTn>
                              </p:par>
                              <p:par>
                                <p:cTn id="44" presetID="2" presetClass="entr" presetSubtype="8" fill="hold" grpId="0" nodeType="withEffect">
                                  <p:stCondLst>
                                    <p:cond delay="0"/>
                                  </p:stCondLst>
                                  <p:childTnLst>
                                    <p:set>
                                      <p:cBhvr>
                                        <p:cTn id="45" dur="1" fill="hold">
                                          <p:stCondLst>
                                            <p:cond delay="0"/>
                                          </p:stCondLst>
                                        </p:cTn>
                                        <p:tgtEl>
                                          <p:spTgt spid="33795">
                                            <p:txEl>
                                              <p:pRg st="10" end="10"/>
                                            </p:txEl>
                                          </p:spTgt>
                                        </p:tgtEl>
                                        <p:attrNameLst>
                                          <p:attrName>style.visibility</p:attrName>
                                        </p:attrNameLst>
                                      </p:cBhvr>
                                      <p:to>
                                        <p:strVal val="visible"/>
                                      </p:to>
                                    </p:set>
                                    <p:anim calcmode="lin" valueType="num">
                                      <p:cBhvr additive="base">
                                        <p:cTn id="46" dur="500" fill="hold"/>
                                        <p:tgtEl>
                                          <p:spTgt spid="33795">
                                            <p:txEl>
                                              <p:pRg st="10" end="10"/>
                                            </p:txEl>
                                          </p:spTgt>
                                        </p:tgtEl>
                                        <p:attrNameLst>
                                          <p:attrName>ppt_x</p:attrName>
                                        </p:attrNameLst>
                                      </p:cBhvr>
                                      <p:tavLst>
                                        <p:tav tm="0">
                                          <p:val>
                                            <p:strVal val="0-#ppt_w/2"/>
                                          </p:val>
                                        </p:tav>
                                        <p:tav tm="100000">
                                          <p:val>
                                            <p:strVal val="#ppt_x"/>
                                          </p:val>
                                        </p:tav>
                                      </p:tavLst>
                                    </p:anim>
                                    <p:anim calcmode="lin" valueType="num">
                                      <p:cBhvr additive="base">
                                        <p:cTn id="47" dur="500" fill="hold"/>
                                        <p:tgtEl>
                                          <p:spTgt spid="33795">
                                            <p:txEl>
                                              <p:pRg st="10" end="1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38" grpId="0" animBg="1"/>
      <p:bldP spid="33795" grpId="0" build="p" autoUpdateAnimBg="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a:solidFill>
            <a:schemeClr val="bg1"/>
          </a:solidFill>
        </p:spPr>
        <p:txBody>
          <a:bodyPr rtlCol="0">
            <a:normAutofit fontScale="90000"/>
          </a:bodyPr>
          <a:lstStyle/>
          <a:p>
            <a:pPr eaLnBrk="1" fontAlgn="auto" hangingPunct="1">
              <a:spcAft>
                <a:spcPts val="0"/>
              </a:spcAft>
              <a:defRPr/>
            </a:pPr>
            <a:r>
              <a:rPr lang="en-US" dirty="0" err="1" smtClean="0">
                <a:latin typeface="Comic Sans MS" pitchFamily="66" charset="0"/>
                <a:ea typeface="ＭＳ Ｐゴシック" pitchFamily="34" charset="-128"/>
              </a:rPr>
              <a:t>Sveriges</a:t>
            </a:r>
            <a:r>
              <a:rPr lang="en-US" dirty="0" smtClean="0">
                <a:latin typeface="Comic Sans MS" pitchFamily="66" charset="0"/>
                <a:ea typeface="ＭＳ Ｐゴシック" pitchFamily="34" charset="-128"/>
              </a:rPr>
              <a:t> </a:t>
            </a:r>
            <a:r>
              <a:rPr lang="en-US" dirty="0" err="1" smtClean="0">
                <a:latin typeface="Comic Sans MS" pitchFamily="66" charset="0"/>
                <a:ea typeface="ＭＳ Ｐゴシック" pitchFamily="34" charset="-128"/>
              </a:rPr>
              <a:t>Ingenjörer</a:t>
            </a:r>
            <a:r>
              <a:rPr lang="en-US" dirty="0" smtClean="0">
                <a:latin typeface="Comic Sans MS" pitchFamily="66" charset="0"/>
                <a:ea typeface="ＭＳ Ｐゴシック" pitchFamily="34" charset="-128"/>
              </a:rPr>
              <a:t> - </a:t>
            </a:r>
            <a:r>
              <a:rPr lang="en-US" dirty="0" err="1" smtClean="0">
                <a:latin typeface="Comic Sans MS" pitchFamily="66" charset="0"/>
                <a:ea typeface="ＭＳ Ｐゴシック" pitchFamily="34" charset="-128"/>
              </a:rPr>
              <a:t>Hederskodex</a:t>
            </a:r>
            <a:endParaRPr lang="sv-SE" dirty="0" smtClean="0">
              <a:latin typeface="Comic Sans MS" pitchFamily="66" charset="0"/>
              <a:ea typeface="ＭＳ Ｐゴシック" pitchFamily="34" charset="-128"/>
            </a:endParaRPr>
          </a:p>
        </p:txBody>
      </p:sp>
      <p:sp>
        <p:nvSpPr>
          <p:cNvPr id="3" name="Platshållare för innehåll 2"/>
          <p:cNvSpPr>
            <a:spLocks noGrp="1"/>
          </p:cNvSpPr>
          <p:nvPr>
            <p:ph idx="1"/>
          </p:nvPr>
        </p:nvSpPr>
        <p:spPr>
          <a:xfrm>
            <a:off x="184150" y="2057400"/>
            <a:ext cx="8707438" cy="4464050"/>
          </a:xfrm>
        </p:spPr>
        <p:txBody>
          <a:bodyPr/>
          <a:lstStyle/>
          <a:p>
            <a:pPr eaLnBrk="1" hangingPunct="1"/>
            <a:r>
              <a:rPr lang="sv-SE" altLang="sv-SE" sz="1600" smtClean="0">
                <a:latin typeface="Comic Sans MS" panose="030F0702030302020204" pitchFamily="66" charset="0"/>
                <a:ea typeface="MS PGothic" panose="020B0600070205080204" pitchFamily="34" charset="-128"/>
              </a:rPr>
              <a:t>Ingenjören bör i sin yrkesutövning känna ett personligt ansvar för att tekniken används på ett sätt som gagnar människa, miljö och samhälle.</a:t>
            </a:r>
            <a:br>
              <a:rPr lang="sv-SE" altLang="sv-SE" sz="1600" smtClean="0">
                <a:latin typeface="Comic Sans MS" panose="030F0702030302020204" pitchFamily="66" charset="0"/>
                <a:ea typeface="MS PGothic" panose="020B0600070205080204" pitchFamily="34" charset="-128"/>
              </a:rPr>
            </a:br>
            <a:r>
              <a:rPr lang="sv-SE" altLang="sv-SE" sz="1600" smtClean="0">
                <a:latin typeface="Comic Sans MS" panose="030F0702030302020204" pitchFamily="66" charset="0"/>
                <a:ea typeface="MS PGothic" panose="020B0600070205080204" pitchFamily="34" charset="-128"/>
              </a:rPr>
              <a:t>  </a:t>
            </a:r>
          </a:p>
          <a:p>
            <a:pPr eaLnBrk="1" hangingPunct="1"/>
            <a:r>
              <a:rPr lang="sv-SE" altLang="sv-SE" sz="1600" smtClean="0">
                <a:latin typeface="Comic Sans MS" panose="030F0702030302020204" pitchFamily="66" charset="0"/>
                <a:ea typeface="MS PGothic" panose="020B0600070205080204" pitchFamily="34" charset="-128"/>
              </a:rPr>
              <a:t>Ingenjören bör sträva efter att förbättra tekniken och det tekniska kunnandet i riktning mot ett effektivare resursutnyttjande utan skadeverkningar.</a:t>
            </a:r>
            <a:br>
              <a:rPr lang="sv-SE" altLang="sv-SE" sz="1600" smtClean="0">
                <a:latin typeface="Comic Sans MS" panose="030F0702030302020204" pitchFamily="66" charset="0"/>
                <a:ea typeface="MS PGothic" panose="020B0600070205080204" pitchFamily="34" charset="-128"/>
              </a:rPr>
            </a:br>
            <a:r>
              <a:rPr lang="sv-SE" altLang="sv-SE" sz="1600" smtClean="0">
                <a:latin typeface="Comic Sans MS" panose="030F0702030302020204" pitchFamily="66" charset="0"/>
                <a:ea typeface="MS PGothic" panose="020B0600070205080204" pitchFamily="34" charset="-128"/>
              </a:rPr>
              <a:t>  </a:t>
            </a:r>
          </a:p>
          <a:p>
            <a:pPr eaLnBrk="1" hangingPunct="1"/>
            <a:r>
              <a:rPr lang="sv-SE" altLang="sv-SE" sz="1600" smtClean="0">
                <a:latin typeface="Comic Sans MS" panose="030F0702030302020204" pitchFamily="66" charset="0"/>
                <a:ea typeface="MS PGothic" panose="020B0600070205080204" pitchFamily="34" charset="-128"/>
              </a:rPr>
              <a:t>Ingenjören bör ställa sitt kunnande till förfogande i offentliga och enskilda sammanhang för att uppnå bästa beslutsunderlag och belysa teknikens möjligheter och risker.</a:t>
            </a:r>
            <a:br>
              <a:rPr lang="sv-SE" altLang="sv-SE" sz="1600" smtClean="0">
                <a:latin typeface="Comic Sans MS" panose="030F0702030302020204" pitchFamily="66" charset="0"/>
                <a:ea typeface="MS PGothic" panose="020B0600070205080204" pitchFamily="34" charset="-128"/>
              </a:rPr>
            </a:br>
            <a:endParaRPr lang="sv-SE" altLang="sv-SE" sz="1600" smtClean="0">
              <a:latin typeface="Comic Sans MS" panose="030F0702030302020204" pitchFamily="66" charset="0"/>
              <a:ea typeface="MS PGothic" panose="020B0600070205080204" pitchFamily="34" charset="-128"/>
            </a:endParaRPr>
          </a:p>
          <a:p>
            <a:pPr eaLnBrk="1" hangingPunct="1"/>
            <a:r>
              <a:rPr lang="sv-SE" altLang="sv-SE" sz="1600" smtClean="0">
                <a:latin typeface="Comic Sans MS" panose="030F0702030302020204" pitchFamily="66" charset="0"/>
                <a:ea typeface="MS PGothic" panose="020B0600070205080204" pitchFamily="34" charset="-128"/>
              </a:rPr>
              <a:t>Ingenjören bör inte arbeta inom eller samverka med företag och organisationer av tvivelaktig karaktär eller med mål som strider mot personlig övertygelse.</a:t>
            </a:r>
            <a:br>
              <a:rPr lang="sv-SE" altLang="sv-SE" sz="1600" smtClean="0">
                <a:latin typeface="Comic Sans MS" panose="030F0702030302020204" pitchFamily="66" charset="0"/>
                <a:ea typeface="MS PGothic" panose="020B0600070205080204" pitchFamily="34" charset="-128"/>
              </a:rPr>
            </a:br>
            <a:r>
              <a:rPr lang="sv-SE" altLang="sv-SE" sz="1600" smtClean="0">
                <a:latin typeface="Comic Sans MS" panose="030F0702030302020204" pitchFamily="66" charset="0"/>
                <a:ea typeface="MS PGothic" panose="020B0600070205080204" pitchFamily="34" charset="-128"/>
              </a:rPr>
              <a:t>  </a:t>
            </a:r>
          </a:p>
          <a:p>
            <a:pPr eaLnBrk="1" hangingPunct="1"/>
            <a:r>
              <a:rPr lang="sv-SE" altLang="sv-SE" sz="1600" smtClean="0">
                <a:latin typeface="Comic Sans MS" panose="030F0702030302020204" pitchFamily="66" charset="0"/>
                <a:ea typeface="MS PGothic" panose="020B0600070205080204" pitchFamily="34" charset="-128"/>
              </a:rPr>
              <a:t>Ingenjören bör visa full lojalitet mot arbetsgivare och arbetskamrater. Svårigheter härvidlag bör tas upp till öppen diskussion, i första hand på arbetsplatsen.</a:t>
            </a:r>
            <a:r>
              <a:rPr lang="sv-SE" altLang="sv-SE" smtClean="0">
                <a:ea typeface="MS PGothic" panose="020B0600070205080204" pitchFamily="34" charset="-128"/>
              </a:rPr>
              <a:t/>
            </a:r>
            <a:br>
              <a:rPr lang="sv-SE" altLang="sv-SE" smtClean="0">
                <a:ea typeface="MS PGothic" panose="020B0600070205080204" pitchFamily="34" charset="-128"/>
              </a:rPr>
            </a:br>
            <a:r>
              <a:rPr lang="sv-SE" altLang="sv-SE" smtClean="0">
                <a:ea typeface="MS PGothic" panose="020B0600070205080204" pitchFamily="34" charset="-128"/>
              </a:rPr>
              <a:t>  </a:t>
            </a:r>
          </a:p>
        </p:txBody>
      </p:sp>
      <p:sp>
        <p:nvSpPr>
          <p:cNvPr id="17412" name="Platshållare för sidfot 3"/>
          <p:cNvSpPr>
            <a:spLocks noGrp="1"/>
          </p:cNvSpPr>
          <p:nvPr>
            <p:ph type="ftr" sz="quarter" idx="11"/>
          </p:nvPr>
        </p:nvSpPr>
        <p:spPr/>
        <p:txBody>
          <a:bodyPr/>
          <a:lstStyle/>
          <a:p>
            <a:pPr>
              <a:defRPr/>
            </a:pPr>
            <a:r>
              <a:rPr lang="en-US" smtClean="0">
                <a:ea typeface="ＭＳ Ｐゴシック" pitchFamily="34" charset="-128"/>
              </a:rPr>
              <a:t>Olle Nilsson</a:t>
            </a:r>
          </a:p>
        </p:txBody>
      </p:sp>
      <p:sp>
        <p:nvSpPr>
          <p:cNvPr id="17413" name="Platshållare för bildnummer 4"/>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C7357F1A-7793-44FD-8A48-E2ABBC699A7A}" type="slidenum">
              <a:rPr lang="sv-SE" altLang="sv-SE">
                <a:solidFill>
                  <a:srgbClr val="898989"/>
                </a:solidFill>
              </a:rPr>
              <a:pPr eaLnBrk="1" hangingPunct="1"/>
              <a:t>58</a:t>
            </a:fld>
            <a:endParaRPr lang="sv-SE" altLang="sv-SE" sz="1400">
              <a:solidFill>
                <a:srgbClr val="898989"/>
              </a:solidFill>
              <a:latin typeface="Times" panose="02020603050405020304" pitchFamily="18" charset="0"/>
            </a:endParaRPr>
          </a:p>
        </p:txBody>
      </p:sp>
      <p:sp>
        <p:nvSpPr>
          <p:cNvPr id="14342" name="TextBox 5"/>
          <p:cNvSpPr txBox="1">
            <a:spLocks noChangeArrowheads="1"/>
          </p:cNvSpPr>
          <p:nvPr/>
        </p:nvSpPr>
        <p:spPr bwMode="auto">
          <a:xfrm>
            <a:off x="990600" y="1524000"/>
            <a:ext cx="69008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sv-SE" altLang="sv-SE" i="1"/>
              <a:t>Vilka av dessa regler kan beröra dig i yrkesrollen som utvecklare?</a:t>
            </a:r>
          </a:p>
        </p:txBody>
      </p:sp>
      <p:pic>
        <p:nvPicPr>
          <p:cNvPr id="14343"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48600" y="128588"/>
            <a:ext cx="1295400" cy="1395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0767042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par>
                                <p:cTn id="8" presetID="3" presetClass="entr" presetSubtype="10" fill="hold"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blinds(horizontal)">
                                      <p:cBhvr>
                                        <p:cTn id="10" dur="500"/>
                                        <p:tgtEl>
                                          <p:spTgt spid="3">
                                            <p:txEl>
                                              <p:pRg st="0" end="0"/>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blinds(horizontal)">
                                      <p:cBhvr>
                                        <p:cTn id="13" dur="500"/>
                                        <p:tgtEl>
                                          <p:spTgt spid="3">
                                            <p:txEl>
                                              <p:pRg st="1" end="1"/>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blinds(horizontal)">
                                      <p:cBhvr>
                                        <p:cTn id="16" dur="500"/>
                                        <p:tgtEl>
                                          <p:spTgt spid="3">
                                            <p:txEl>
                                              <p:pRg st="2" end="2"/>
                                            </p:txEl>
                                          </p:spTgt>
                                        </p:tgtEl>
                                      </p:cBhvr>
                                    </p:animEffect>
                                  </p:childTnLst>
                                </p:cTn>
                              </p:par>
                              <p:par>
                                <p:cTn id="17" presetID="3" presetClass="entr" presetSubtype="10" fill="hold"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blinds(horizontal)">
                                      <p:cBhvr>
                                        <p:cTn id="19" dur="500"/>
                                        <p:tgtEl>
                                          <p:spTgt spid="3">
                                            <p:txEl>
                                              <p:pRg st="3" end="3"/>
                                            </p:txEl>
                                          </p:spTgt>
                                        </p:tgtEl>
                                      </p:cBhvr>
                                    </p:animEffect>
                                  </p:childTnLst>
                                </p:cTn>
                              </p:par>
                              <p:par>
                                <p:cTn id="20" presetID="3" presetClass="entr" presetSubtype="10" fill="hold" nodeType="with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blinds(horizontal)">
                                      <p:cBhvr>
                                        <p:cTn id="2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ubrik 1"/>
          <p:cNvSpPr>
            <a:spLocks noGrp="1"/>
          </p:cNvSpPr>
          <p:nvPr>
            <p:ph type="title"/>
          </p:nvPr>
        </p:nvSpPr>
        <p:spPr>
          <a:solidFill>
            <a:schemeClr val="accent1"/>
          </a:solidFill>
        </p:spPr>
        <p:txBody>
          <a:bodyPr/>
          <a:lstStyle/>
          <a:p>
            <a:pPr eaLnBrk="1" hangingPunct="1"/>
            <a:r>
              <a:rPr lang="sv-SE" altLang="sv-SE" smtClean="0">
                <a:latin typeface="Comic Sans MS" panose="030F0702030302020204" pitchFamily="66" charset="0"/>
                <a:ea typeface="MS PGothic" panose="020B0600070205080204" pitchFamily="34" charset="-128"/>
              </a:rPr>
              <a:t>Forts…</a:t>
            </a:r>
          </a:p>
        </p:txBody>
      </p:sp>
      <p:sp>
        <p:nvSpPr>
          <p:cNvPr id="18435" name="Platshållare för innehåll 2"/>
          <p:cNvSpPr>
            <a:spLocks noGrp="1"/>
          </p:cNvSpPr>
          <p:nvPr>
            <p:ph idx="1"/>
          </p:nvPr>
        </p:nvSpPr>
        <p:spPr>
          <a:xfrm>
            <a:off x="384175" y="1752600"/>
            <a:ext cx="8507413" cy="4038600"/>
          </a:xfrm>
        </p:spPr>
        <p:txBody>
          <a:bodyPr rtlCol="0">
            <a:normAutofit fontScale="92500" lnSpcReduction="10000"/>
          </a:bodyPr>
          <a:lstStyle/>
          <a:p>
            <a:pPr eaLnBrk="1" fontAlgn="auto" hangingPunct="1">
              <a:spcAft>
                <a:spcPts val="0"/>
              </a:spcAft>
              <a:defRPr/>
            </a:pPr>
            <a:r>
              <a:rPr lang="sv-SE" sz="1600" dirty="0" smtClean="0">
                <a:latin typeface="Comic Sans MS" pitchFamily="66" charset="0"/>
                <a:ea typeface="ＭＳ Ｐゴシック" pitchFamily="34" charset="-128"/>
              </a:rPr>
              <a:t>Ingenjören får inte använda otillbörliga metoder i tävlan om anställning, uppdrag eller beställning, ej heller försöka skada kollegors anseende genom obefogade beskyllningar.</a:t>
            </a:r>
            <a:br>
              <a:rPr lang="sv-SE" sz="1600" dirty="0" smtClean="0">
                <a:latin typeface="Comic Sans MS" pitchFamily="66" charset="0"/>
                <a:ea typeface="ＭＳ Ｐゴシック" pitchFamily="34" charset="-128"/>
              </a:rPr>
            </a:br>
            <a:r>
              <a:rPr lang="sv-SE" sz="1600" dirty="0" smtClean="0">
                <a:latin typeface="Comic Sans MS" pitchFamily="66" charset="0"/>
                <a:ea typeface="ＭＳ Ｐゴシック" pitchFamily="34" charset="-128"/>
              </a:rPr>
              <a:t>  </a:t>
            </a:r>
          </a:p>
          <a:p>
            <a:pPr eaLnBrk="1" fontAlgn="auto" hangingPunct="1">
              <a:spcAft>
                <a:spcPts val="0"/>
              </a:spcAft>
              <a:defRPr/>
            </a:pPr>
            <a:r>
              <a:rPr lang="sv-SE" sz="1600" dirty="0" smtClean="0">
                <a:latin typeface="Comic Sans MS" pitchFamily="66" charset="0"/>
                <a:ea typeface="ＭＳ Ｐゴシック" pitchFamily="34" charset="-128"/>
              </a:rPr>
              <a:t>Ingenjören bör respektera anförtrodda upplysningars konfidentiella natur samt andras rätt till uppslag, uppfinningar, utredningar, planer och ritningar.</a:t>
            </a:r>
            <a:br>
              <a:rPr lang="sv-SE" sz="1600" dirty="0" smtClean="0">
                <a:latin typeface="Comic Sans MS" pitchFamily="66" charset="0"/>
                <a:ea typeface="ＭＳ Ｐゴシック" pitchFamily="34" charset="-128"/>
              </a:rPr>
            </a:br>
            <a:r>
              <a:rPr lang="sv-SE" sz="1600" dirty="0" smtClean="0">
                <a:latin typeface="Comic Sans MS" pitchFamily="66" charset="0"/>
                <a:ea typeface="ＭＳ Ｐゴシック" pitchFamily="34" charset="-128"/>
              </a:rPr>
              <a:t>  </a:t>
            </a:r>
          </a:p>
          <a:p>
            <a:pPr eaLnBrk="1" fontAlgn="auto" hangingPunct="1">
              <a:spcAft>
                <a:spcPts val="0"/>
              </a:spcAft>
              <a:defRPr/>
            </a:pPr>
            <a:r>
              <a:rPr lang="sv-SE" sz="1600" dirty="0" smtClean="0">
                <a:latin typeface="Comic Sans MS" pitchFamily="66" charset="0"/>
                <a:ea typeface="ＭＳ Ｐゴシック" pitchFamily="34" charset="-128"/>
              </a:rPr>
              <a:t>Ingenjören får inte gynna obehöriga intressen och bör öppet redovisa ekonomiska och andra intressen som kan påverka tilltron till hans eller hennes opartiskhet och omdöme.</a:t>
            </a:r>
            <a:br>
              <a:rPr lang="sv-SE" sz="1600" dirty="0" smtClean="0">
                <a:latin typeface="Comic Sans MS" pitchFamily="66" charset="0"/>
                <a:ea typeface="ＭＳ Ｐゴシック" pitchFamily="34" charset="-128"/>
              </a:rPr>
            </a:br>
            <a:r>
              <a:rPr lang="sv-SE" sz="1600" dirty="0" smtClean="0">
                <a:latin typeface="Comic Sans MS" pitchFamily="66" charset="0"/>
                <a:ea typeface="ＭＳ Ｐゴシック" pitchFamily="34" charset="-128"/>
              </a:rPr>
              <a:t>  </a:t>
            </a:r>
          </a:p>
          <a:p>
            <a:pPr eaLnBrk="1" fontAlgn="auto" hangingPunct="1">
              <a:spcAft>
                <a:spcPts val="0"/>
              </a:spcAft>
              <a:defRPr/>
            </a:pPr>
            <a:r>
              <a:rPr lang="sv-SE" sz="1600" dirty="0" smtClean="0">
                <a:latin typeface="Comic Sans MS" pitchFamily="66" charset="0"/>
                <a:ea typeface="ＭＳ Ｐゴシック" pitchFamily="34" charset="-128"/>
              </a:rPr>
              <a:t>Ingenjören bör enskilt och offentligt, i tal och skrift, sträva efter ett sakligt framställningssätt och undvika felaktiga, missvisande eller överdrivna påståenden.</a:t>
            </a:r>
            <a:br>
              <a:rPr lang="sv-SE" sz="1600" dirty="0" smtClean="0">
                <a:latin typeface="Comic Sans MS" pitchFamily="66" charset="0"/>
                <a:ea typeface="ＭＳ Ｐゴシック" pitchFamily="34" charset="-128"/>
              </a:rPr>
            </a:br>
            <a:r>
              <a:rPr lang="sv-SE" sz="1600" dirty="0" smtClean="0">
                <a:latin typeface="Comic Sans MS" pitchFamily="66" charset="0"/>
                <a:ea typeface="ＭＳ Ｐゴシック" pitchFamily="34" charset="-128"/>
              </a:rPr>
              <a:t>  </a:t>
            </a:r>
          </a:p>
          <a:p>
            <a:pPr eaLnBrk="1" fontAlgn="auto" hangingPunct="1">
              <a:spcAft>
                <a:spcPts val="0"/>
              </a:spcAft>
              <a:defRPr/>
            </a:pPr>
            <a:r>
              <a:rPr lang="sv-SE" sz="1600" dirty="0" smtClean="0">
                <a:latin typeface="Comic Sans MS" pitchFamily="66" charset="0"/>
                <a:ea typeface="ＭＳ Ｐゴシック" pitchFamily="34" charset="-128"/>
              </a:rPr>
              <a:t>Ingenjören bör aktivt stödja kollegor, som råkar i svårigheter på grund av ett handlande i enlighet med dessa regler, samt enligt bästa övertygelse avstyra brott mot dem. </a:t>
            </a:r>
          </a:p>
          <a:p>
            <a:pPr eaLnBrk="1" fontAlgn="auto" hangingPunct="1">
              <a:spcAft>
                <a:spcPts val="0"/>
              </a:spcAft>
              <a:buFont typeface="Arial" charset="0"/>
              <a:buNone/>
              <a:defRPr/>
            </a:pPr>
            <a:endParaRPr lang="sv-SE" sz="1600" dirty="0" smtClean="0">
              <a:latin typeface="Comic Sans MS" pitchFamily="66" charset="0"/>
              <a:ea typeface="ＭＳ Ｐゴシック" pitchFamily="34" charset="-128"/>
            </a:endParaRPr>
          </a:p>
          <a:p>
            <a:pPr eaLnBrk="1" fontAlgn="auto" hangingPunct="1">
              <a:spcAft>
                <a:spcPts val="0"/>
              </a:spcAft>
              <a:buFont typeface="Arial" charset="0"/>
              <a:buNone/>
              <a:defRPr/>
            </a:pPr>
            <a:endParaRPr lang="sv-SE" sz="1600" dirty="0" smtClean="0">
              <a:latin typeface="Comic Sans MS" pitchFamily="66" charset="0"/>
              <a:ea typeface="ＭＳ Ｐゴシック" pitchFamily="34" charset="-128"/>
            </a:endParaRPr>
          </a:p>
          <a:p>
            <a:pPr eaLnBrk="1" fontAlgn="auto" hangingPunct="1">
              <a:spcAft>
                <a:spcPts val="0"/>
              </a:spcAft>
              <a:defRPr/>
            </a:pPr>
            <a:endParaRPr lang="en-IE" dirty="0" smtClean="0">
              <a:latin typeface="Comic Sans MS" pitchFamily="66" charset="0"/>
              <a:ea typeface="ＭＳ Ｐゴシック" pitchFamily="34" charset="-128"/>
            </a:endParaRPr>
          </a:p>
          <a:p>
            <a:pPr eaLnBrk="1" fontAlgn="auto" hangingPunct="1">
              <a:spcAft>
                <a:spcPts val="0"/>
              </a:spcAft>
              <a:defRPr/>
            </a:pPr>
            <a:endParaRPr lang="sv-SE" dirty="0" smtClean="0">
              <a:ea typeface="ＭＳ Ｐゴシック" pitchFamily="34" charset="-128"/>
            </a:endParaRPr>
          </a:p>
        </p:txBody>
      </p:sp>
      <p:sp>
        <p:nvSpPr>
          <p:cNvPr id="4" name="Platshållare för sidfot 3"/>
          <p:cNvSpPr>
            <a:spLocks noGrp="1"/>
          </p:cNvSpPr>
          <p:nvPr>
            <p:ph type="ftr" sz="quarter" idx="11"/>
          </p:nvPr>
        </p:nvSpPr>
        <p:spPr/>
        <p:txBody>
          <a:bodyPr/>
          <a:lstStyle/>
          <a:p>
            <a:pPr>
              <a:defRPr/>
            </a:pPr>
            <a:r>
              <a:rPr lang="en-US" dirty="0" smtClean="0"/>
              <a:t>Olle Nilsson</a:t>
            </a:r>
            <a:endParaRPr lang="en-US" dirty="0"/>
          </a:p>
        </p:txBody>
      </p:sp>
      <p:sp>
        <p:nvSpPr>
          <p:cNvPr id="18437" name="Platshållare för bildnummer 4"/>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4E340641-F229-4907-B354-C5F92B9B46F0}" type="slidenum">
              <a:rPr lang="sv-SE" altLang="sv-SE">
                <a:solidFill>
                  <a:srgbClr val="898989"/>
                </a:solidFill>
              </a:rPr>
              <a:pPr eaLnBrk="1" hangingPunct="1"/>
              <a:t>59</a:t>
            </a:fld>
            <a:endParaRPr lang="sv-SE" altLang="sv-SE" sz="1400">
              <a:solidFill>
                <a:srgbClr val="898989"/>
              </a:solidFill>
              <a:latin typeface="Times" panose="02020603050405020304" pitchFamily="18" charset="0"/>
            </a:endParaRPr>
          </a:p>
        </p:txBody>
      </p:sp>
    </p:spTree>
    <p:extLst>
      <p:ext uri="{BB962C8B-B14F-4D97-AF65-F5344CB8AC3E}">
        <p14:creationId xmlns:p14="http://schemas.microsoft.com/office/powerpoint/2010/main" val="195332520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sv-SE" dirty="0" err="1" smtClean="0"/>
              <a:t>Mockup</a:t>
            </a:r>
            <a:r>
              <a:rPr lang="sv-SE" dirty="0" smtClean="0"/>
              <a:t> = Paper </a:t>
            </a:r>
            <a:r>
              <a:rPr lang="sv-SE" dirty="0" err="1" smtClean="0"/>
              <a:t>prototype</a:t>
            </a:r>
            <a:endParaRPr lang="sv-SE" dirty="0"/>
          </a:p>
        </p:txBody>
      </p:sp>
      <p:pic>
        <p:nvPicPr>
          <p:cNvPr id="67586" name="Picture 2" descr="website wireframe"/>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251744" y="1854200"/>
            <a:ext cx="6667500" cy="3686175"/>
          </a:xfrm>
          <a:prstGeom prst="rect">
            <a:avLst/>
          </a:prstGeom>
          <a:noFill/>
          <a:extLst>
            <a:ext uri="{909E8E84-426E-40DD-AFC4-6F175D3DCCD1}">
              <a14:hiddenFill xmlns:a14="http://schemas.microsoft.com/office/drawing/2010/main">
                <a:solidFill>
                  <a:srgbClr val="FFFFFF"/>
                </a:solidFill>
              </a14:hiddenFill>
            </a:ext>
          </a:extLst>
        </p:spPr>
      </p:pic>
      <p:sp>
        <p:nvSpPr>
          <p:cNvPr id="4" name="textruta 3"/>
          <p:cNvSpPr txBox="1"/>
          <p:nvPr/>
        </p:nvSpPr>
        <p:spPr>
          <a:xfrm>
            <a:off x="827314" y="5617029"/>
            <a:ext cx="6647974" cy="646331"/>
          </a:xfrm>
          <a:prstGeom prst="rect">
            <a:avLst/>
          </a:prstGeom>
          <a:noFill/>
        </p:spPr>
        <p:txBody>
          <a:bodyPr wrap="none" rtlCol="0">
            <a:spAutoFit/>
          </a:bodyPr>
          <a:lstStyle/>
          <a:p>
            <a:r>
              <a:rPr lang="sv-SE" dirty="0"/>
              <a:t>GUI (</a:t>
            </a:r>
            <a:r>
              <a:rPr lang="sv-SE" dirty="0" err="1"/>
              <a:t>graphical</a:t>
            </a:r>
            <a:r>
              <a:rPr lang="sv-SE" dirty="0"/>
              <a:t> </a:t>
            </a:r>
            <a:r>
              <a:rPr lang="sv-SE" dirty="0" err="1"/>
              <a:t>user</a:t>
            </a:r>
            <a:r>
              <a:rPr lang="sv-SE" dirty="0"/>
              <a:t> interface) </a:t>
            </a:r>
            <a:r>
              <a:rPr lang="sv-SE" dirty="0" err="1" smtClean="0"/>
              <a:t>prototype</a:t>
            </a:r>
            <a:r>
              <a:rPr lang="sv-SE" dirty="0" smtClean="0"/>
              <a:t> = </a:t>
            </a:r>
            <a:r>
              <a:rPr lang="sv-SE" dirty="0" err="1" smtClean="0"/>
              <a:t>wireframe</a:t>
            </a:r>
            <a:r>
              <a:rPr lang="sv-SE" dirty="0" smtClean="0"/>
              <a:t> </a:t>
            </a:r>
            <a:r>
              <a:rPr lang="sv-SE" dirty="0"/>
              <a:t>=</a:t>
            </a:r>
            <a:r>
              <a:rPr lang="sv-SE" dirty="0" smtClean="0"/>
              <a:t> </a:t>
            </a:r>
            <a:r>
              <a:rPr lang="sv-SE" dirty="0" err="1" smtClean="0"/>
              <a:t>concept</a:t>
            </a:r>
            <a:r>
              <a:rPr lang="sv-SE" dirty="0" smtClean="0"/>
              <a:t>.</a:t>
            </a:r>
            <a:endParaRPr lang="sv-SE" dirty="0"/>
          </a:p>
          <a:p>
            <a:r>
              <a:rPr lang="sv-SE" dirty="0" smtClean="0"/>
              <a:t>Kan användas för användbarhetstester redan tidigt i projektet</a:t>
            </a:r>
            <a:endParaRPr lang="sv-SE" dirty="0"/>
          </a:p>
        </p:txBody>
      </p:sp>
    </p:spTree>
    <p:extLst>
      <p:ext uri="{BB962C8B-B14F-4D97-AF65-F5344CB8AC3E}">
        <p14:creationId xmlns:p14="http://schemas.microsoft.com/office/powerpoint/2010/main" val="3931335301"/>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ubrik 1"/>
          <p:cNvSpPr>
            <a:spLocks noGrp="1"/>
          </p:cNvSpPr>
          <p:nvPr>
            <p:ph type="title"/>
          </p:nvPr>
        </p:nvSpPr>
        <p:spPr/>
        <p:txBody>
          <a:bodyPr/>
          <a:lstStyle/>
          <a:p>
            <a:pPr algn="l" eaLnBrk="1" hangingPunct="1"/>
            <a:r>
              <a:rPr lang="sv-SE" altLang="sv-SE" smtClean="0"/>
              <a:t>Etiska regler för datafolk</a:t>
            </a:r>
          </a:p>
        </p:txBody>
      </p:sp>
      <p:sp>
        <p:nvSpPr>
          <p:cNvPr id="17411" name="Platshållare för innehåll 2"/>
          <p:cNvSpPr>
            <a:spLocks noGrp="1"/>
          </p:cNvSpPr>
          <p:nvPr>
            <p:ph idx="1"/>
          </p:nvPr>
        </p:nvSpPr>
        <p:spPr>
          <a:xfrm>
            <a:off x="457200" y="1493838"/>
            <a:ext cx="8229600" cy="4525962"/>
          </a:xfrm>
        </p:spPr>
        <p:txBody>
          <a:bodyPr/>
          <a:lstStyle/>
          <a:p>
            <a:pPr marL="514350" indent="-514350" eaLnBrk="1" hangingPunct="1">
              <a:buFont typeface="Arial" panose="020B0604020202020204" pitchFamily="34" charset="0"/>
              <a:buNone/>
            </a:pPr>
            <a:r>
              <a:rPr lang="sv-SE" altLang="sv-SE" sz="2400" dirty="0" smtClean="0"/>
              <a:t>	</a:t>
            </a:r>
          </a:p>
          <a:p>
            <a:pPr marL="514350" indent="-514350" eaLnBrk="1" hangingPunct="1">
              <a:buFont typeface="Calibri" panose="020F0502020204030204" pitchFamily="34" charset="0"/>
              <a:buAutoNum type="arabicPeriod"/>
            </a:pPr>
            <a:r>
              <a:rPr lang="sv-SE" altLang="sv-SE" sz="2400" dirty="0" smtClean="0"/>
              <a:t>Följ lagar</a:t>
            </a:r>
          </a:p>
          <a:p>
            <a:pPr marL="914400" lvl="1" indent="-514350" eaLnBrk="1" hangingPunct="1"/>
            <a:r>
              <a:rPr lang="sv-SE" altLang="sv-SE" sz="1800" dirty="0" smtClean="0"/>
              <a:t>Ex: GDPR (</a:t>
            </a:r>
            <a:r>
              <a:rPr lang="sv-SE" altLang="sv-SE" sz="1800" dirty="0" err="1" smtClean="0"/>
              <a:t>fd</a:t>
            </a:r>
            <a:r>
              <a:rPr lang="sv-SE" altLang="sv-SE" sz="1800" dirty="0" smtClean="0"/>
              <a:t> PUL), upphovsrätt, licensvillkor, BBS-lagen.</a:t>
            </a:r>
          </a:p>
          <a:p>
            <a:pPr marL="514350" indent="-514350" eaLnBrk="1" hangingPunct="1">
              <a:buFont typeface="Calibri" panose="020F0502020204030204" pitchFamily="34" charset="0"/>
              <a:buAutoNum type="arabicPeriod"/>
            </a:pPr>
            <a:r>
              <a:rPr lang="sv-SE" altLang="sv-SE" sz="2400" dirty="0" smtClean="0"/>
              <a:t>Kräv att ändamål, sammanhang och förväntade konsekvenser för utvecklingsarbetet är klarlagda.</a:t>
            </a:r>
          </a:p>
          <a:p>
            <a:pPr marL="514350" indent="-514350" eaLnBrk="1" hangingPunct="1">
              <a:buFont typeface="Calibri" panose="020F0502020204030204" pitchFamily="34" charset="0"/>
              <a:buAutoNum type="arabicPeriod"/>
            </a:pPr>
            <a:r>
              <a:rPr lang="sv-SE" altLang="sv-SE" sz="2400" dirty="0" smtClean="0"/>
              <a:t>Verka för att tid- och resursplaner ger möjlighet till god arbetsinsats</a:t>
            </a:r>
          </a:p>
          <a:p>
            <a:pPr marL="914400" lvl="1" indent="-514350" eaLnBrk="1" hangingPunct="1"/>
            <a:r>
              <a:rPr lang="sv-SE" altLang="sv-SE" sz="1800" dirty="0" smtClean="0"/>
              <a:t>Undvik att människor utsätts för negativ stress eller blir utbrända, genom att göra realistiska tidsplaner och meddela förseningar.</a:t>
            </a:r>
          </a:p>
          <a:p>
            <a:pPr marL="514350" indent="-514350" eaLnBrk="1" hangingPunct="1">
              <a:buFont typeface="Calibri" panose="020F0502020204030204" pitchFamily="34" charset="0"/>
              <a:buAutoNum type="arabicPeriod"/>
            </a:pPr>
            <a:r>
              <a:rPr lang="sv-SE" altLang="sv-SE" sz="2400" dirty="0" smtClean="0"/>
              <a:t>Utveckla system i nära samverkan med beställare/användare och ta tillvara deras intressen.</a:t>
            </a:r>
          </a:p>
        </p:txBody>
      </p:sp>
      <p:sp>
        <p:nvSpPr>
          <p:cNvPr id="5" name="Platshållare för sidfot 3"/>
          <p:cNvSpPr>
            <a:spLocks noGrp="1"/>
          </p:cNvSpPr>
          <p:nvPr>
            <p:ph type="ftr" sz="quarter" idx="11"/>
          </p:nvPr>
        </p:nvSpPr>
        <p:spPr/>
        <p:txBody>
          <a:bodyPr/>
          <a:lstStyle/>
          <a:p>
            <a:pPr>
              <a:defRPr/>
            </a:pPr>
            <a:r>
              <a:rPr lang="en-US" dirty="0" smtClean="0"/>
              <a:t>Cc by-</a:t>
            </a:r>
            <a:r>
              <a:rPr lang="en-US" dirty="0" err="1" smtClean="0"/>
              <a:t>sa</a:t>
            </a:r>
            <a:r>
              <a:rPr lang="en-US" dirty="0" smtClean="0"/>
              <a:t> 3.0 Magnus Eriksson</a:t>
            </a:r>
            <a:endParaRPr lang="en-US" dirty="0"/>
          </a:p>
        </p:txBody>
      </p:sp>
      <p:pic>
        <p:nvPicPr>
          <p:cNvPr id="17413" name="Picture 6"/>
          <p:cNvPicPr>
            <a:picLocks noChangeAspect="1" noChangeArrowheads="1"/>
          </p:cNvPicPr>
          <p:nvPr/>
        </p:nvPicPr>
        <p:blipFill>
          <a:blip r:embed="rId3">
            <a:extLst>
              <a:ext uri="{28A0092B-C50C-407E-A947-70E740481C1C}">
                <a14:useLocalDpi xmlns:a14="http://schemas.microsoft.com/office/drawing/2010/main" val="0"/>
              </a:ext>
            </a:extLst>
          </a:blip>
          <a:srcRect l="25000" t="41527" r="28999" b="44351"/>
          <a:stretch>
            <a:fillRect/>
          </a:stretch>
        </p:blipFill>
        <p:spPr bwMode="auto">
          <a:xfrm>
            <a:off x="6240463" y="76200"/>
            <a:ext cx="2979737"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18138638"/>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ubrik 1"/>
          <p:cNvSpPr>
            <a:spLocks noGrp="1"/>
          </p:cNvSpPr>
          <p:nvPr>
            <p:ph type="title"/>
          </p:nvPr>
        </p:nvSpPr>
        <p:spPr/>
        <p:txBody>
          <a:bodyPr/>
          <a:lstStyle/>
          <a:p>
            <a:pPr eaLnBrk="1" hangingPunct="1"/>
            <a:r>
              <a:rPr lang="sv-SE" altLang="sv-SE" smtClean="0"/>
              <a:t>Etiska regler för datafolk (forts.)</a:t>
            </a:r>
          </a:p>
        </p:txBody>
      </p:sp>
      <p:sp>
        <p:nvSpPr>
          <p:cNvPr id="18435" name="Platshållare för innehåll 2"/>
          <p:cNvSpPr>
            <a:spLocks noGrp="1"/>
          </p:cNvSpPr>
          <p:nvPr>
            <p:ph idx="1"/>
          </p:nvPr>
        </p:nvSpPr>
        <p:spPr>
          <a:xfrm>
            <a:off x="457200" y="1066800"/>
            <a:ext cx="8229600" cy="4525963"/>
          </a:xfrm>
        </p:spPr>
        <p:txBody>
          <a:bodyPr/>
          <a:lstStyle/>
          <a:p>
            <a:pPr marL="514350" indent="-514350" eaLnBrk="1" hangingPunct="1">
              <a:buFont typeface="Arial" panose="020B0604020202020204" pitchFamily="34" charset="0"/>
              <a:buNone/>
            </a:pPr>
            <a:r>
              <a:rPr lang="sv-SE" altLang="sv-SE" sz="2400" dirty="0" smtClean="0"/>
              <a:t>	</a:t>
            </a:r>
          </a:p>
          <a:p>
            <a:pPr marL="514350" indent="-514350" eaLnBrk="1" hangingPunct="1">
              <a:buFont typeface="Arial" panose="020B0604020202020204" pitchFamily="34" charset="0"/>
              <a:buNone/>
            </a:pPr>
            <a:r>
              <a:rPr lang="sv-SE" altLang="sv-SE" sz="2400" dirty="0" smtClean="0"/>
              <a:t>5.	Visa respekt för användarnas yrkeskunskaper och bidra till att dessa utvecklas.</a:t>
            </a:r>
          </a:p>
          <a:p>
            <a:pPr marL="514350" indent="-514350" eaLnBrk="1" hangingPunct="1">
              <a:buFont typeface="Arial" panose="020B0604020202020204" pitchFamily="34" charset="0"/>
              <a:buNone/>
            </a:pPr>
            <a:r>
              <a:rPr lang="sv-SE" altLang="sv-SE" sz="2400" dirty="0" smtClean="0"/>
              <a:t>6.	Utveckla system som bidrar till god arbetsmiljö.</a:t>
            </a:r>
          </a:p>
          <a:p>
            <a:pPr marL="514350" indent="-514350" eaLnBrk="1" hangingPunct="1">
              <a:buFont typeface="Arial" panose="020B0604020202020204" pitchFamily="34" charset="0"/>
              <a:buNone/>
            </a:pPr>
            <a:r>
              <a:rPr lang="sv-SE" altLang="sv-SE" sz="2400" dirty="0" smtClean="0"/>
              <a:t>7.	Avstå från arbete som syftar till kontroll som kan vara till skada för den enskilde.</a:t>
            </a:r>
          </a:p>
          <a:p>
            <a:pPr marL="514350" indent="-514350" eaLnBrk="1" hangingPunct="1">
              <a:buFont typeface="Arial" panose="020B0604020202020204" pitchFamily="34" charset="0"/>
              <a:buAutoNum type="arabicPeriod" startAt="8"/>
            </a:pPr>
            <a:r>
              <a:rPr lang="sv-SE" altLang="sv-SE" sz="2400" dirty="0" smtClean="0"/>
              <a:t>Ta endast del av sådana datauppgifter som krävs för arbetets utförande.</a:t>
            </a:r>
          </a:p>
          <a:p>
            <a:pPr marL="457200" lvl="1" indent="0">
              <a:buNone/>
            </a:pPr>
            <a:r>
              <a:rPr lang="sv-SE" altLang="sv-SE" dirty="0" smtClean="0"/>
              <a:t>Vanligt att etikdiskussion handlar om sekretess (</a:t>
            </a:r>
            <a:r>
              <a:rPr lang="sv-SE" altLang="sv-SE" dirty="0" err="1" smtClean="0"/>
              <a:t>privacy</a:t>
            </a:r>
            <a:r>
              <a:rPr lang="sv-SE" altLang="sv-SE" dirty="0"/>
              <a:t>)</a:t>
            </a:r>
            <a:endParaRPr lang="sv-SE" altLang="sv-SE" dirty="0" smtClean="0"/>
          </a:p>
          <a:p>
            <a:pPr marL="514350" indent="-514350" eaLnBrk="1" hangingPunct="1">
              <a:buFont typeface="Arial" panose="020B0604020202020204" pitchFamily="34" charset="0"/>
              <a:buNone/>
            </a:pPr>
            <a:r>
              <a:rPr lang="sv-SE" altLang="sv-SE" sz="2400" dirty="0" smtClean="0"/>
              <a:t>9.	Känn ansvar för att datatekniken inte missbrukas på ett sätt som skadar människa, miljö eller samhälle.</a:t>
            </a:r>
          </a:p>
        </p:txBody>
      </p:sp>
      <p:sp>
        <p:nvSpPr>
          <p:cNvPr id="5" name="Platshållare för sidfot 3"/>
          <p:cNvSpPr>
            <a:spLocks noGrp="1"/>
          </p:cNvSpPr>
          <p:nvPr>
            <p:ph type="ftr" sz="quarter" idx="11"/>
          </p:nvPr>
        </p:nvSpPr>
        <p:spPr/>
        <p:txBody>
          <a:bodyPr/>
          <a:lstStyle/>
          <a:p>
            <a:pPr>
              <a:defRPr/>
            </a:pPr>
            <a:r>
              <a:rPr lang="en-US" dirty="0" smtClean="0"/>
              <a:t>Cc by-</a:t>
            </a:r>
            <a:r>
              <a:rPr lang="en-US" dirty="0" err="1" smtClean="0"/>
              <a:t>sa</a:t>
            </a:r>
            <a:r>
              <a:rPr lang="en-US" dirty="0" smtClean="0"/>
              <a:t> 3.0 Magnus Eriksson</a:t>
            </a:r>
            <a:endParaRPr lang="en-US" dirty="0"/>
          </a:p>
        </p:txBody>
      </p:sp>
    </p:spTree>
    <p:extLst>
      <p:ext uri="{BB962C8B-B14F-4D97-AF65-F5344CB8AC3E}">
        <p14:creationId xmlns:p14="http://schemas.microsoft.com/office/powerpoint/2010/main" val="2631551312"/>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lstStyle/>
          <a:p>
            <a:r>
              <a:rPr lang="sv-SE" altLang="sv-SE" smtClean="0"/>
              <a:t>Företags värdegrundsarbete</a:t>
            </a:r>
          </a:p>
        </p:txBody>
      </p:sp>
      <p:sp>
        <p:nvSpPr>
          <p:cNvPr id="19459" name="Content Placeholder 2"/>
          <p:cNvSpPr>
            <a:spLocks noGrp="1"/>
          </p:cNvSpPr>
          <p:nvPr>
            <p:ph idx="1"/>
          </p:nvPr>
        </p:nvSpPr>
        <p:spPr/>
        <p:txBody>
          <a:bodyPr/>
          <a:lstStyle/>
          <a:p>
            <a:r>
              <a:rPr lang="sv-SE" altLang="sv-SE" smtClean="0"/>
              <a:t>Ledningen inom många företag formulerar </a:t>
            </a:r>
            <a:r>
              <a:rPr lang="sv-SE" altLang="sv-SE" b="1" smtClean="0"/>
              <a:t>etiska policier </a:t>
            </a:r>
            <a:r>
              <a:rPr lang="sv-SE" altLang="sv-SE" smtClean="0"/>
              <a:t>och </a:t>
            </a:r>
            <a:r>
              <a:rPr lang="sv-SE" altLang="sv-SE" b="1" smtClean="0"/>
              <a:t>handlingsplaner</a:t>
            </a:r>
            <a:r>
              <a:rPr lang="sv-SE" altLang="sv-SE" smtClean="0"/>
              <a:t>, </a:t>
            </a:r>
            <a:r>
              <a:rPr lang="sv-SE" altLang="sv-SE" b="1" smtClean="0"/>
              <a:t>jämställdhetspolicier</a:t>
            </a:r>
            <a:r>
              <a:rPr lang="sv-SE" altLang="sv-SE" smtClean="0"/>
              <a:t>, </a:t>
            </a:r>
            <a:r>
              <a:rPr lang="sv-SE" altLang="sv-SE" b="1" smtClean="0"/>
              <a:t>miljöpolicier</a:t>
            </a:r>
            <a:r>
              <a:rPr lang="sv-SE" altLang="sv-SE" smtClean="0"/>
              <a:t>, mm.</a:t>
            </a:r>
          </a:p>
          <a:p>
            <a:r>
              <a:rPr lang="sv-SE" altLang="sv-SE" smtClean="0"/>
              <a:t>Det kan ingå i din framtida yrkesroll att formulera eller genomföra sådana policier.</a:t>
            </a:r>
          </a:p>
          <a:p>
            <a:r>
              <a:rPr lang="sv-SE" altLang="sv-SE" smtClean="0"/>
              <a:t>Eftersom du din utbildning handlar om Android ska vi utgå från exemplet Google.</a:t>
            </a:r>
          </a:p>
        </p:txBody>
      </p:sp>
    </p:spTree>
    <p:extLst>
      <p:ext uri="{BB962C8B-B14F-4D97-AF65-F5344CB8AC3E}">
        <p14:creationId xmlns:p14="http://schemas.microsoft.com/office/powerpoint/2010/main" val="119518831"/>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0482" name="Rubrik 1"/>
          <p:cNvSpPr>
            <a:spLocks noGrp="1"/>
          </p:cNvSpPr>
          <p:nvPr>
            <p:ph type="title"/>
          </p:nvPr>
        </p:nvSpPr>
        <p:spPr>
          <a:xfrm>
            <a:off x="457200" y="76200"/>
            <a:ext cx="8229600" cy="1143000"/>
          </a:xfrm>
        </p:spPr>
        <p:txBody>
          <a:bodyPr/>
          <a:lstStyle/>
          <a:p>
            <a:pPr eaLnBrk="1" hangingPunct="1"/>
            <a:r>
              <a:rPr lang="sv-SE" altLang="sv-SE" sz="4000" smtClean="0"/>
              <a:t>”Don’t be evil”</a:t>
            </a:r>
          </a:p>
        </p:txBody>
      </p:sp>
      <p:sp>
        <p:nvSpPr>
          <p:cNvPr id="20483" name="Platshållare för innehåll 2"/>
          <p:cNvSpPr>
            <a:spLocks noGrp="1"/>
          </p:cNvSpPr>
          <p:nvPr>
            <p:ph idx="1"/>
          </p:nvPr>
        </p:nvSpPr>
        <p:spPr>
          <a:xfrm>
            <a:off x="457200" y="838200"/>
            <a:ext cx="8382000" cy="4525963"/>
          </a:xfrm>
        </p:spPr>
        <p:txBody>
          <a:bodyPr/>
          <a:lstStyle/>
          <a:p>
            <a:pPr marL="514350" indent="-514350" eaLnBrk="1" hangingPunct="1">
              <a:buFont typeface="Arial" panose="020B0604020202020204" pitchFamily="34" charset="0"/>
              <a:buNone/>
            </a:pPr>
            <a:endParaRPr lang="sv-SE" altLang="sv-SE" sz="2000" dirty="0" smtClean="0"/>
          </a:p>
          <a:p>
            <a:pPr marL="514350" indent="-514350" eaLnBrk="1" hangingPunct="1">
              <a:buFont typeface="Arial" panose="020B0604020202020204" pitchFamily="34" charset="0"/>
              <a:buNone/>
            </a:pPr>
            <a:r>
              <a:rPr lang="sv-SE" altLang="sv-SE" sz="2000" dirty="0" smtClean="0"/>
              <a:t>	F.d. informellt motto för Google.</a:t>
            </a:r>
          </a:p>
          <a:p>
            <a:pPr marL="514350" indent="-514350" eaLnBrk="1" hangingPunct="1">
              <a:buFont typeface="Arial" panose="020B0604020202020204" pitchFamily="34" charset="0"/>
              <a:buNone/>
            </a:pPr>
            <a:r>
              <a:rPr lang="sv-SE" altLang="sv-SE" sz="2000" dirty="0" smtClean="0"/>
              <a:t>	Idag (sedan </a:t>
            </a:r>
            <a:r>
              <a:rPr lang="sv-SE" altLang="sv-SE" sz="2000" dirty="0" err="1" smtClean="0"/>
              <a:t>sept</a:t>
            </a:r>
            <a:r>
              <a:rPr lang="sv-SE" altLang="sv-SE" sz="2000" dirty="0" smtClean="0"/>
              <a:t> 2012) återfinnes följande etikpolicyer på Googles webbsidor, här något sammanfattade:</a:t>
            </a:r>
          </a:p>
          <a:p>
            <a:pPr marL="514350" indent="-514350" eaLnBrk="1" hangingPunct="1">
              <a:buFont typeface="Arial" panose="020B0604020202020204" pitchFamily="34" charset="0"/>
              <a:buNone/>
            </a:pPr>
            <a:endParaRPr lang="sv-SE" altLang="sv-SE" sz="2000" dirty="0" smtClean="0"/>
          </a:p>
          <a:p>
            <a:pPr marL="514350" indent="-514350" eaLnBrk="1" hangingPunct="1">
              <a:buFont typeface="Arial" panose="020B0604020202020204" pitchFamily="34" charset="0"/>
              <a:buNone/>
            </a:pPr>
            <a:r>
              <a:rPr lang="sv-SE" altLang="sv-SE" sz="2400" b="1" dirty="0" smtClean="0"/>
              <a:t>”Du kan tjäna pengar utan att göra något ont.” </a:t>
            </a:r>
          </a:p>
          <a:p>
            <a:pPr marL="514350" indent="-514350" eaLnBrk="1" hangingPunct="1">
              <a:buFont typeface="Arial" panose="020B0604020202020204" pitchFamily="34" charset="0"/>
              <a:buNone/>
            </a:pPr>
            <a:r>
              <a:rPr lang="sv-SE" altLang="sv-SE" sz="2000" dirty="0" smtClean="0"/>
              <a:t>	Google tjänar pengar främst på annonseringsprogrammen </a:t>
            </a:r>
            <a:r>
              <a:rPr lang="sv-SE" altLang="sv-SE" sz="2000" dirty="0" err="1" smtClean="0"/>
              <a:t>AdWord</a:t>
            </a:r>
            <a:r>
              <a:rPr lang="sv-SE" altLang="sv-SE" sz="2000" dirty="0" smtClean="0"/>
              <a:t> och </a:t>
            </a:r>
            <a:r>
              <a:rPr lang="sv-SE" altLang="sv-SE" sz="2000" dirty="0" err="1" smtClean="0"/>
              <a:t>AdSense</a:t>
            </a:r>
            <a:r>
              <a:rPr lang="sv-SE" altLang="sv-SE" sz="2000" dirty="0" smtClean="0"/>
              <a:t>, och säger sig ha följande grundprinciper för dem: </a:t>
            </a:r>
          </a:p>
          <a:p>
            <a:pPr marL="514350" indent="-514350" eaLnBrk="1" hangingPunct="1"/>
            <a:r>
              <a:rPr lang="sv-SE" altLang="sv-SE" sz="2000" dirty="0" smtClean="0"/>
              <a:t>Annonser på Google ska vara tydligt märkta som sponsrade länkar.  </a:t>
            </a:r>
          </a:p>
          <a:p>
            <a:pPr marL="514350" indent="-514350" eaLnBrk="1" hangingPunct="1"/>
            <a:r>
              <a:rPr lang="sv-SE" altLang="sv-SE" sz="2000" dirty="0" smtClean="0"/>
              <a:t>Google använder inte </a:t>
            </a:r>
            <a:r>
              <a:rPr lang="sv-SE" altLang="sv-SE" sz="2000" dirty="0" err="1" smtClean="0"/>
              <a:t>popup</a:t>
            </a:r>
            <a:r>
              <a:rPr lang="sv-SE" altLang="sv-SE" sz="2000" dirty="0" smtClean="0"/>
              <a:t>-annonser, och föredrar små textannonser som är relevanta för sökningen framför stora grafiska och slumpmässiga annonser. </a:t>
            </a:r>
          </a:p>
          <a:p>
            <a:pPr marL="514350" indent="-514350" eaLnBrk="1" hangingPunct="1"/>
            <a:r>
              <a:rPr lang="sv-SE" altLang="sv-SE" sz="2000" dirty="0" smtClean="0"/>
              <a:t>Google visar endast välriktade och relevanta annonser i sökresultat. </a:t>
            </a:r>
          </a:p>
        </p:txBody>
      </p:sp>
    </p:spTree>
    <p:extLst>
      <p:ext uri="{BB962C8B-B14F-4D97-AF65-F5344CB8AC3E}">
        <p14:creationId xmlns:p14="http://schemas.microsoft.com/office/powerpoint/2010/main" val="4099666860"/>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ubrik 1"/>
          <p:cNvSpPr>
            <a:spLocks noGrp="1"/>
          </p:cNvSpPr>
          <p:nvPr>
            <p:ph type="title"/>
          </p:nvPr>
        </p:nvSpPr>
        <p:spPr>
          <a:xfrm>
            <a:off x="457200" y="76200"/>
            <a:ext cx="8229600" cy="1143000"/>
          </a:xfrm>
        </p:spPr>
        <p:txBody>
          <a:bodyPr/>
          <a:lstStyle/>
          <a:p>
            <a:pPr eaLnBrk="1" hangingPunct="1"/>
            <a:r>
              <a:rPr lang="sv-SE" altLang="sv-SE" sz="4000" smtClean="0"/>
              <a:t>”Don’t be evil”</a:t>
            </a:r>
          </a:p>
        </p:txBody>
      </p:sp>
      <p:sp>
        <p:nvSpPr>
          <p:cNvPr id="21507" name="Platshållare för innehåll 2"/>
          <p:cNvSpPr>
            <a:spLocks noGrp="1"/>
          </p:cNvSpPr>
          <p:nvPr>
            <p:ph idx="1"/>
          </p:nvPr>
        </p:nvSpPr>
        <p:spPr>
          <a:xfrm>
            <a:off x="304800" y="838200"/>
            <a:ext cx="8610600" cy="4525963"/>
          </a:xfrm>
        </p:spPr>
        <p:txBody>
          <a:bodyPr/>
          <a:lstStyle/>
          <a:p>
            <a:pPr marL="514350" indent="-514350" eaLnBrk="1" hangingPunct="1">
              <a:buFont typeface="Arial" panose="020B0604020202020204" pitchFamily="34" charset="0"/>
              <a:buNone/>
            </a:pPr>
            <a:r>
              <a:rPr lang="sv-SE" altLang="sv-SE" sz="2000" smtClean="0"/>
              <a:t>Sammanfattning av etikpolicyer från Googles webbsidor sept 2012 (forts.)</a:t>
            </a:r>
          </a:p>
          <a:p>
            <a:pPr marL="514350" indent="-514350" eaLnBrk="1" hangingPunct="1">
              <a:buFont typeface="Arial" panose="020B0604020202020204" pitchFamily="34" charset="0"/>
              <a:buNone/>
            </a:pPr>
            <a:r>
              <a:rPr lang="sv-SE" altLang="sv-SE" sz="2400" b="1" smtClean="0"/>
              <a:t>”Demokrati på webben”</a:t>
            </a:r>
          </a:p>
          <a:p>
            <a:pPr marL="514350" indent="-514350" eaLnBrk="1" hangingPunct="1"/>
            <a:r>
              <a:rPr lang="sv-SE" altLang="sv-SE" sz="2000" smtClean="0"/>
              <a:t>Google säger sig aldrig manipulera rangordningen för att partner ska komma högre upp i sökresultaten. Ingen kan köpa bättre </a:t>
            </a:r>
            <a:r>
              <a:rPr lang="sv-SE" altLang="sv-SE" sz="2000" b="1" smtClean="0"/>
              <a:t>PageRank</a:t>
            </a:r>
            <a:r>
              <a:rPr lang="sv-SE" altLang="sv-SE" sz="2000" smtClean="0"/>
              <a:t>. </a:t>
            </a:r>
          </a:p>
          <a:p>
            <a:pPr marL="514350" indent="-514350" eaLnBrk="1" hangingPunct="1"/>
            <a:r>
              <a:rPr lang="sv-SE" altLang="sv-SE" sz="2000" smtClean="0"/>
              <a:t>En sajts PageRank baseras enl. Google objektivt på hur andra sajter ”röstar demokratiskt” genom att länka till sajten.</a:t>
            </a:r>
          </a:p>
          <a:p>
            <a:pPr marL="514350" indent="-514350" eaLnBrk="1" hangingPunct="1"/>
            <a:r>
              <a:rPr lang="sv-SE" altLang="sv-SE" sz="2000" smtClean="0"/>
              <a:t>Google stödjer öppen källkodsprojekt som Android och Wikipedia.</a:t>
            </a:r>
          </a:p>
          <a:p>
            <a:pPr marL="514350" indent="-514350" eaLnBrk="1" hangingPunct="1">
              <a:buFont typeface="Arial" panose="020B0604020202020204" pitchFamily="34" charset="0"/>
              <a:buNone/>
            </a:pPr>
            <a:r>
              <a:rPr lang="sv-SE" altLang="sv-SE" sz="2400" b="1" smtClean="0"/>
              <a:t>Sekretesspolicy</a:t>
            </a:r>
          </a:p>
          <a:p>
            <a:pPr marL="514350" indent="-514350" eaLnBrk="1" hangingPunct="1"/>
            <a:r>
              <a:rPr lang="sv-SE" altLang="sv-SE" sz="2000" smtClean="0"/>
              <a:t>Google samlar automatiskt in information om din enhet, dess maskinvarumodell, OS-version, enhets-ID, telefonnummer,  dina inloggningsuppgifter, platsinformation, cookies,  mm.</a:t>
            </a:r>
          </a:p>
          <a:p>
            <a:pPr marL="514350" indent="-514350" eaLnBrk="1" hangingPunct="1"/>
            <a:r>
              <a:rPr lang="sv-SE" altLang="sv-SE" sz="2000" smtClean="0"/>
              <a:t>Google säger sig dela information med företag endast efter ditt samtycke. </a:t>
            </a:r>
          </a:p>
        </p:txBody>
      </p:sp>
    </p:spTree>
    <p:extLst>
      <p:ext uri="{BB962C8B-B14F-4D97-AF65-F5344CB8AC3E}">
        <p14:creationId xmlns:p14="http://schemas.microsoft.com/office/powerpoint/2010/main" val="3056050329"/>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ubrik 1"/>
          <p:cNvSpPr>
            <a:spLocks noGrp="1"/>
          </p:cNvSpPr>
          <p:nvPr>
            <p:ph type="title"/>
          </p:nvPr>
        </p:nvSpPr>
        <p:spPr>
          <a:xfrm>
            <a:off x="457200" y="76200"/>
            <a:ext cx="8229600" cy="1143000"/>
          </a:xfrm>
        </p:spPr>
        <p:txBody>
          <a:bodyPr/>
          <a:lstStyle/>
          <a:p>
            <a:pPr eaLnBrk="1" hangingPunct="1"/>
            <a:r>
              <a:rPr lang="sv-SE" altLang="sv-SE" sz="4000" dirty="0" smtClean="0"/>
              <a:t>Exemplet Google</a:t>
            </a:r>
          </a:p>
        </p:txBody>
      </p:sp>
      <p:sp>
        <p:nvSpPr>
          <p:cNvPr id="21507" name="Platshållare för innehåll 2"/>
          <p:cNvSpPr>
            <a:spLocks noGrp="1"/>
          </p:cNvSpPr>
          <p:nvPr>
            <p:ph idx="1"/>
          </p:nvPr>
        </p:nvSpPr>
        <p:spPr>
          <a:xfrm>
            <a:off x="304800" y="838200"/>
            <a:ext cx="8610600" cy="4525963"/>
          </a:xfrm>
        </p:spPr>
        <p:txBody>
          <a:bodyPr/>
          <a:lstStyle/>
          <a:p>
            <a:pPr marL="514350" indent="-514350" eaLnBrk="1" hangingPunct="1">
              <a:buFont typeface="Arial" panose="020B0604020202020204" pitchFamily="34" charset="0"/>
              <a:buNone/>
            </a:pPr>
            <a:r>
              <a:rPr lang="sv-SE" altLang="sv-SE" sz="2000" dirty="0" smtClean="0"/>
              <a:t>Varför ägnar Google, m </a:t>
            </a:r>
            <a:r>
              <a:rPr lang="sv-SE" altLang="sv-SE" sz="2000" dirty="0" err="1" smtClean="0"/>
              <a:t>fl</a:t>
            </a:r>
            <a:r>
              <a:rPr lang="sv-SE" altLang="sv-SE" sz="2000" dirty="0" smtClean="0"/>
              <a:t> företag så mycket kraft åt etiska </a:t>
            </a:r>
            <a:r>
              <a:rPr lang="sv-SE" altLang="sv-SE" sz="2000" dirty="0" err="1" smtClean="0"/>
              <a:t>policier</a:t>
            </a:r>
            <a:r>
              <a:rPr lang="sv-SE" altLang="sv-SE" sz="2000" dirty="0" smtClean="0"/>
              <a:t>?</a:t>
            </a:r>
          </a:p>
          <a:p>
            <a:pPr marL="514350" indent="-514350" eaLnBrk="1" hangingPunct="1">
              <a:buFont typeface="Arial" panose="020B0604020202020204" pitchFamily="34" charset="0"/>
              <a:buNone/>
            </a:pPr>
            <a:r>
              <a:rPr lang="sv-SE" altLang="sv-SE" sz="2000" dirty="0" smtClean="0"/>
              <a:t>Har </a:t>
            </a:r>
            <a:r>
              <a:rPr lang="sv-SE" altLang="sv-SE" sz="2000" dirty="0" err="1" smtClean="0"/>
              <a:t>google</a:t>
            </a:r>
            <a:r>
              <a:rPr lang="sv-SE" altLang="sv-SE" sz="2000" dirty="0" smtClean="0"/>
              <a:t> följt sin policy?</a:t>
            </a:r>
          </a:p>
          <a:p>
            <a:pPr marL="514350" indent="-514350" eaLnBrk="1" hangingPunct="1">
              <a:buFont typeface="Arial" panose="020B0604020202020204" pitchFamily="34" charset="0"/>
              <a:buNone/>
            </a:pPr>
            <a:endParaRPr lang="sv-SE" altLang="sv-SE" sz="2000" dirty="0"/>
          </a:p>
          <a:p>
            <a:pPr marL="514350" indent="-514350">
              <a:buNone/>
            </a:pPr>
            <a:r>
              <a:rPr lang="sv-SE" altLang="sv-SE" sz="2000" dirty="0"/>
              <a:t>Se exempelvis </a:t>
            </a:r>
            <a:r>
              <a:rPr lang="sv-SE" altLang="sv-SE" sz="2000" dirty="0">
                <a:hlinkClick r:id="rId3"/>
              </a:rPr>
              <a:t>https://</a:t>
            </a:r>
            <a:r>
              <a:rPr lang="sv-SE" altLang="sv-SE" sz="2000" dirty="0" smtClean="0">
                <a:hlinkClick r:id="rId3"/>
              </a:rPr>
              <a:t>en.wikipedia.org/wiki/Criticism_of_Google</a:t>
            </a:r>
            <a:r>
              <a:rPr lang="sv-SE" altLang="sv-SE" sz="2000" dirty="0" smtClean="0"/>
              <a:t> </a:t>
            </a:r>
            <a:endParaRPr lang="sv-SE" altLang="sv-SE" sz="2000" dirty="0"/>
          </a:p>
        </p:txBody>
      </p:sp>
    </p:spTree>
    <p:extLst>
      <p:ext uri="{BB962C8B-B14F-4D97-AF65-F5344CB8AC3E}">
        <p14:creationId xmlns:p14="http://schemas.microsoft.com/office/powerpoint/2010/main" val="2905975467"/>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626" name="Title 1"/>
          <p:cNvSpPr>
            <a:spLocks noGrp="1"/>
          </p:cNvSpPr>
          <p:nvPr>
            <p:ph type="title"/>
          </p:nvPr>
        </p:nvSpPr>
        <p:spPr>
          <a:xfrm>
            <a:off x="457200" y="36095"/>
            <a:ext cx="7162800" cy="1143000"/>
          </a:xfrm>
        </p:spPr>
        <p:txBody>
          <a:bodyPr/>
          <a:lstStyle/>
          <a:p>
            <a:pPr algn="l"/>
            <a:r>
              <a:rPr lang="sv-SE" altLang="sv-SE" dirty="0" smtClean="0"/>
              <a:t>Var passar etikdiskussioner i tekniska rapporter?</a:t>
            </a:r>
          </a:p>
        </p:txBody>
      </p:sp>
      <p:sp>
        <p:nvSpPr>
          <p:cNvPr id="26627" name="Content Placeholder 2"/>
          <p:cNvSpPr>
            <a:spLocks noGrp="1"/>
          </p:cNvSpPr>
          <p:nvPr>
            <p:ph idx="1"/>
          </p:nvPr>
        </p:nvSpPr>
        <p:spPr>
          <a:xfrm>
            <a:off x="331304" y="936207"/>
            <a:ext cx="8355496" cy="5181600"/>
          </a:xfrm>
        </p:spPr>
        <p:txBody>
          <a:bodyPr/>
          <a:lstStyle/>
          <a:p>
            <a:pPr>
              <a:buFont typeface="Arial" panose="020B0604020202020204" pitchFamily="34" charset="0"/>
              <a:buNone/>
            </a:pPr>
            <a:r>
              <a:rPr lang="sv-SE" altLang="sv-SE" sz="2000" b="1" dirty="0" smtClean="0"/>
              <a:t>	</a:t>
            </a:r>
            <a:r>
              <a:rPr lang="sv-SE" altLang="sv-SE" sz="2000" b="1" dirty="0" err="1" smtClean="0"/>
              <a:t>IMRaD</a:t>
            </a:r>
            <a:r>
              <a:rPr lang="sv-SE" altLang="sv-SE" sz="2000" b="1" dirty="0" smtClean="0"/>
              <a:t>-disposition</a:t>
            </a:r>
            <a:r>
              <a:rPr lang="sv-SE" altLang="sv-SE" sz="2000" dirty="0" smtClean="0"/>
              <a:t> används generellt i akademiska uppsatser:</a:t>
            </a:r>
          </a:p>
          <a:p>
            <a:r>
              <a:rPr lang="sv-SE" altLang="sv-SE" sz="2000" b="1" i="1" dirty="0" err="1" smtClean="0">
                <a:solidFill>
                  <a:srgbClr val="0070C0"/>
                </a:solidFill>
              </a:rPr>
              <a:t>I</a:t>
            </a:r>
            <a:r>
              <a:rPr lang="sv-SE" altLang="sv-SE" sz="2000" b="1" dirty="0" err="1" smtClean="0"/>
              <a:t>ntroduction</a:t>
            </a:r>
            <a:endParaRPr lang="sv-SE" altLang="sv-SE" sz="2000" b="1" dirty="0" smtClean="0"/>
          </a:p>
          <a:p>
            <a:pPr lvl="1"/>
            <a:r>
              <a:rPr lang="sv-SE" altLang="sv-SE" sz="1800" dirty="0" smtClean="0"/>
              <a:t>Motivera uppgiften eller problemställningen, bl.a. utifrån möjlig tillämpning, samhällsbehov och mänskliga behov</a:t>
            </a:r>
          </a:p>
          <a:p>
            <a:r>
              <a:rPr lang="sv-SE" altLang="sv-SE" sz="2000" b="1" i="1" dirty="0" err="1" smtClean="0">
                <a:solidFill>
                  <a:srgbClr val="0070C0"/>
                </a:solidFill>
              </a:rPr>
              <a:t>M</a:t>
            </a:r>
            <a:r>
              <a:rPr lang="sv-SE" altLang="sv-SE" sz="2000" b="1" dirty="0" err="1" smtClean="0"/>
              <a:t>ethod</a:t>
            </a:r>
            <a:endParaRPr lang="sv-SE" altLang="sv-SE" sz="2000" b="1" dirty="0" smtClean="0"/>
          </a:p>
          <a:p>
            <a:pPr lvl="1"/>
            <a:r>
              <a:rPr lang="sv-SE" altLang="sv-SE" sz="1800" dirty="0" smtClean="0"/>
              <a:t>Vid experiment som berör människor, reflektera över forskningsetik</a:t>
            </a:r>
          </a:p>
          <a:p>
            <a:pPr lvl="1"/>
            <a:r>
              <a:rPr lang="sv-SE" altLang="sv-SE" sz="1800" dirty="0" smtClean="0"/>
              <a:t>Reflektera över användarnas inflytande i utvecklingsprocessen</a:t>
            </a:r>
          </a:p>
          <a:p>
            <a:r>
              <a:rPr lang="sv-SE" altLang="sv-SE" sz="2000" b="1" i="1" dirty="0" err="1" smtClean="0">
                <a:solidFill>
                  <a:srgbClr val="0070C0"/>
                </a:solidFill>
              </a:rPr>
              <a:t>R</a:t>
            </a:r>
            <a:r>
              <a:rPr lang="sv-SE" altLang="sv-SE" sz="2000" b="1" dirty="0" err="1" smtClean="0"/>
              <a:t>esult</a:t>
            </a:r>
            <a:endParaRPr lang="sv-SE" altLang="sv-SE" sz="2000" b="1" dirty="0" smtClean="0"/>
          </a:p>
          <a:p>
            <a:pPr lvl="1"/>
            <a:r>
              <a:rPr lang="sv-SE" altLang="sv-SE" sz="1800" dirty="0" smtClean="0"/>
              <a:t>Konstruktionskapitel: Teknisk </a:t>
            </a:r>
            <a:r>
              <a:rPr lang="sv-SE" altLang="sv-SE" sz="1800" dirty="0" err="1" smtClean="0"/>
              <a:t>kravspec</a:t>
            </a:r>
            <a:r>
              <a:rPr lang="sv-SE" altLang="sv-SE" sz="1800" dirty="0" smtClean="0"/>
              <a:t> utifrån användarens behov. </a:t>
            </a:r>
          </a:p>
          <a:p>
            <a:pPr lvl="1"/>
            <a:r>
              <a:rPr lang="sv-SE" altLang="sv-SE" sz="1800" dirty="0" smtClean="0"/>
              <a:t>Analysresultatkapitel: Användartester, användarenkäter </a:t>
            </a:r>
          </a:p>
          <a:p>
            <a:r>
              <a:rPr lang="sv-SE" altLang="sv-SE" sz="2000" b="1" i="1" dirty="0" smtClean="0">
                <a:solidFill>
                  <a:srgbClr val="0070C0"/>
                </a:solidFill>
              </a:rPr>
              <a:t>a</a:t>
            </a:r>
            <a:r>
              <a:rPr lang="sv-SE" altLang="sv-SE" sz="2000" b="1" dirty="0" smtClean="0"/>
              <a:t>nd </a:t>
            </a:r>
            <a:r>
              <a:rPr lang="sv-SE" altLang="sv-SE" sz="2000" b="1" i="1" dirty="0" err="1" smtClean="0">
                <a:solidFill>
                  <a:srgbClr val="0070C0"/>
                </a:solidFill>
              </a:rPr>
              <a:t>D</a:t>
            </a:r>
            <a:r>
              <a:rPr lang="sv-SE" altLang="sv-SE" sz="2000" b="1" dirty="0" err="1" smtClean="0"/>
              <a:t>iscussion</a:t>
            </a:r>
            <a:r>
              <a:rPr lang="sv-SE" altLang="sv-SE" sz="2000" b="1" dirty="0" smtClean="0"/>
              <a:t> (Gärna underavsnitt om etiska aspekter i slutsatskapitlet)</a:t>
            </a:r>
          </a:p>
          <a:p>
            <a:pPr lvl="1"/>
            <a:r>
              <a:rPr lang="sv-SE" altLang="sv-SE" sz="1800" dirty="0" smtClean="0"/>
              <a:t>Rekommendera en lösning, motivera föreslagen lösning utifrån samhällsbehov</a:t>
            </a:r>
          </a:p>
          <a:p>
            <a:pPr lvl="1"/>
            <a:r>
              <a:rPr lang="sv-SE" altLang="sv-SE" sz="1800" dirty="0" smtClean="0"/>
              <a:t>Konsekvensanalys av rekommenderad lösning. Gör en riskanalys.</a:t>
            </a:r>
          </a:p>
          <a:p>
            <a:pPr>
              <a:buFont typeface="Arial" panose="020B0604020202020204" pitchFamily="34" charset="0"/>
              <a:buNone/>
            </a:pPr>
            <a:r>
              <a:rPr lang="sv-SE" altLang="sv-SE" sz="2000" dirty="0" smtClean="0"/>
              <a:t>Se exempelvis dispositionen i </a:t>
            </a:r>
            <a:r>
              <a:rPr lang="sv-SE" altLang="sv-SE" sz="2000" dirty="0" err="1" smtClean="0"/>
              <a:t>MIUN:s</a:t>
            </a:r>
            <a:r>
              <a:rPr lang="sv-SE" altLang="sv-SE" sz="2000" dirty="0" smtClean="0"/>
              <a:t> mall för tekniska rapporter.</a:t>
            </a:r>
          </a:p>
          <a:p>
            <a:pPr lvl="1">
              <a:buFont typeface="Arial" panose="020B0604020202020204" pitchFamily="34" charset="0"/>
              <a:buNone/>
            </a:pPr>
            <a:endParaRPr lang="sv-SE" altLang="sv-SE" sz="1800" dirty="0" smtClean="0"/>
          </a:p>
        </p:txBody>
      </p:sp>
      <p:pic>
        <p:nvPicPr>
          <p:cNvPr id="2662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00938" y="0"/>
            <a:ext cx="1643062"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44855960"/>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p:cNvSpPr>
            <a:spLocks noGrp="1"/>
          </p:cNvSpPr>
          <p:nvPr>
            <p:ph type="title"/>
          </p:nvPr>
        </p:nvSpPr>
        <p:spPr/>
        <p:txBody>
          <a:bodyPr/>
          <a:lstStyle/>
          <a:p>
            <a:r>
              <a:rPr lang="sv-SE" altLang="sv-SE" smtClean="0"/>
              <a:t>Bena systematiskt upp etiska dilemman, t.ex. genom matriser</a:t>
            </a:r>
          </a:p>
        </p:txBody>
      </p:sp>
      <p:sp>
        <p:nvSpPr>
          <p:cNvPr id="27651" name="Content Placeholder 2"/>
          <p:cNvSpPr>
            <a:spLocks noGrp="1"/>
          </p:cNvSpPr>
          <p:nvPr>
            <p:ph idx="1"/>
          </p:nvPr>
        </p:nvSpPr>
        <p:spPr>
          <a:xfrm>
            <a:off x="457200" y="1600200"/>
            <a:ext cx="8229600" cy="1066800"/>
          </a:xfrm>
        </p:spPr>
        <p:txBody>
          <a:bodyPr/>
          <a:lstStyle/>
          <a:p>
            <a:pPr>
              <a:buFont typeface="Arial" panose="020B0604020202020204" pitchFamily="34" charset="0"/>
              <a:buNone/>
            </a:pPr>
            <a:r>
              <a:rPr lang="sv-SE" altLang="sv-SE" sz="2000" dirty="0" smtClean="0"/>
              <a:t>	Identifiera alternativa lösningar på ena axeln och värden på andra </a:t>
            </a:r>
            <a:r>
              <a:rPr lang="sv-SE" altLang="sv-SE" sz="2000" dirty="0" err="1" smtClean="0"/>
              <a:t>exeln</a:t>
            </a:r>
            <a:r>
              <a:rPr lang="sv-SE" altLang="sv-SE" sz="2000" dirty="0" smtClean="0"/>
              <a:t>. Eller gör konsekvensanalys av ditt lösningsförslag med intressenter på ena axeln och värden på andra axeln. Skriv möjligheter och risker i varje ruta. </a:t>
            </a:r>
          </a:p>
        </p:txBody>
      </p:sp>
      <p:pic>
        <p:nvPicPr>
          <p:cNvPr id="27652" name="Picture 2" descr="http://image.slidesharecdn.com/ethicsoffertilitytreatments-110712154912-phpapp01/95/ethical-issues-associated-with-fertility-treatment-35-728.jpg?cb=1310527996"/>
          <p:cNvPicPr>
            <a:picLocks noChangeAspect="1" noChangeArrowheads="1"/>
          </p:cNvPicPr>
          <p:nvPr/>
        </p:nvPicPr>
        <p:blipFill>
          <a:blip r:embed="rId2">
            <a:extLst>
              <a:ext uri="{28A0092B-C50C-407E-A947-70E740481C1C}">
                <a14:useLocalDpi xmlns:a14="http://schemas.microsoft.com/office/drawing/2010/main" val="0"/>
              </a:ext>
            </a:extLst>
          </a:blip>
          <a:srcRect t="15018" b="30769"/>
          <a:stretch>
            <a:fillRect/>
          </a:stretch>
        </p:blipFill>
        <p:spPr bwMode="auto">
          <a:xfrm>
            <a:off x="356447" y="2902640"/>
            <a:ext cx="8458200" cy="3438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8663816"/>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ubrik 1"/>
          <p:cNvSpPr>
            <a:spLocks noGrp="1"/>
          </p:cNvSpPr>
          <p:nvPr>
            <p:ph type="title"/>
          </p:nvPr>
        </p:nvSpPr>
        <p:spPr/>
        <p:txBody>
          <a:bodyPr/>
          <a:lstStyle/>
          <a:p>
            <a:r>
              <a:rPr lang="sv-SE" altLang="sv-SE" smtClean="0"/>
              <a:t>Diskussion</a:t>
            </a:r>
          </a:p>
        </p:txBody>
      </p:sp>
      <p:sp>
        <p:nvSpPr>
          <p:cNvPr id="3075" name="Platshållare för innehåll 2"/>
          <p:cNvSpPr>
            <a:spLocks noGrp="1"/>
          </p:cNvSpPr>
          <p:nvPr>
            <p:ph idx="1"/>
          </p:nvPr>
        </p:nvSpPr>
        <p:spPr>
          <a:xfrm>
            <a:off x="457200" y="1600200"/>
            <a:ext cx="8686800" cy="4525963"/>
          </a:xfrm>
        </p:spPr>
        <p:txBody>
          <a:bodyPr/>
          <a:lstStyle/>
          <a:p>
            <a:pPr marL="342900" lvl="1" indent="-342900">
              <a:defRPr/>
            </a:pPr>
            <a:r>
              <a:rPr lang="sv-SE" dirty="0" smtClean="0"/>
              <a:t>Vilken typ av utvecklingsverktyg är du intresserad av att lära dig under denna kurs?</a:t>
            </a:r>
          </a:p>
          <a:p>
            <a:pPr marL="342900" lvl="1" indent="-342900">
              <a:defRPr/>
            </a:pPr>
            <a:r>
              <a:rPr lang="sv-SE" dirty="0" smtClean="0"/>
              <a:t>Vilka </a:t>
            </a:r>
            <a:r>
              <a:rPr lang="sv-SE" dirty="0"/>
              <a:t>typer av etiska och samhälleliga aspekter tror du är vanliga att diskutera i examensrapporter på ditt utbildningsprogram?</a:t>
            </a:r>
          </a:p>
          <a:p>
            <a:pPr marL="342900" lvl="1" indent="-342900">
              <a:defRPr/>
            </a:pPr>
            <a:r>
              <a:rPr lang="sv-SE" dirty="0"/>
              <a:t>Vad kan det stå på raderna och kolumnerna i etik-tabellen</a:t>
            </a:r>
            <a:r>
              <a:rPr lang="sv-SE" dirty="0" smtClean="0"/>
              <a:t>?</a:t>
            </a:r>
          </a:p>
          <a:p>
            <a:pPr marL="342900" lvl="1" indent="-342900">
              <a:buFont typeface="Arial" panose="020B0604020202020204" pitchFamily="34" charset="0"/>
              <a:buChar char="•"/>
              <a:defRPr/>
            </a:pPr>
            <a:r>
              <a:rPr lang="sv-SE" dirty="0" smtClean="0"/>
              <a:t>Vilka etiska aspekter av er produkt kan din grupp komma att diskutera i er projektrapport?</a:t>
            </a:r>
          </a:p>
          <a:p>
            <a:pPr lvl="1">
              <a:buFont typeface="Arial" panose="020B0604020202020204" pitchFamily="34" charset="0"/>
              <a:buNone/>
              <a:defRPr/>
            </a:pPr>
            <a:endParaRPr lang="sv-SE" dirty="0" smtClean="0"/>
          </a:p>
        </p:txBody>
      </p:sp>
    </p:spTree>
    <p:extLst>
      <p:ext uri="{BB962C8B-B14F-4D97-AF65-F5344CB8AC3E}">
        <p14:creationId xmlns:p14="http://schemas.microsoft.com/office/powerpoint/2010/main" val="48256177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sv-SE" dirty="0" smtClean="0"/>
              <a:t>Användartester och användbarhetstester tidigt</a:t>
            </a:r>
            <a:endParaRPr lang="sv-SE" dirty="0"/>
          </a:p>
        </p:txBody>
      </p:sp>
      <p:pic>
        <p:nvPicPr>
          <p:cNvPr id="68610" name="Picture 2" descr="https://images.duckduckgo.com/iu/?u=https%3A%2F%2Ftse4.mm.bing.net%2Fth%3Fid%3DOIP.J6h1cEtBS1OouUpFDz5PWwHaEK%26pid%3D15.1&amp;f=1"/>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055914" y="1716552"/>
            <a:ext cx="7059160" cy="3961470"/>
          </a:xfrm>
          <a:prstGeom prst="rect">
            <a:avLst/>
          </a:prstGeom>
          <a:noFill/>
          <a:extLst>
            <a:ext uri="{909E8E84-426E-40DD-AFC4-6F175D3DCCD1}">
              <a14:hiddenFill xmlns:a14="http://schemas.microsoft.com/office/drawing/2010/main">
                <a:solidFill>
                  <a:srgbClr val="FFFFFF"/>
                </a:solidFill>
              </a14:hiddenFill>
            </a:ext>
          </a:extLst>
        </p:spPr>
      </p:pic>
      <p:sp>
        <p:nvSpPr>
          <p:cNvPr id="6" name="textruta 5"/>
          <p:cNvSpPr txBox="1"/>
          <p:nvPr/>
        </p:nvSpPr>
        <p:spPr>
          <a:xfrm>
            <a:off x="5301342" y="5803141"/>
            <a:ext cx="2416046" cy="369332"/>
          </a:xfrm>
          <a:prstGeom prst="rect">
            <a:avLst/>
          </a:prstGeom>
          <a:noFill/>
        </p:spPr>
        <p:txBody>
          <a:bodyPr wrap="none" rtlCol="0">
            <a:spAutoFit/>
          </a:bodyPr>
          <a:lstStyle/>
          <a:p>
            <a:r>
              <a:rPr lang="sv-SE" dirty="0" smtClean="0"/>
              <a:t>Prototyp eller </a:t>
            </a:r>
            <a:r>
              <a:rPr lang="sv-SE" dirty="0" err="1" smtClean="0"/>
              <a:t>mockup</a:t>
            </a:r>
            <a:endParaRPr lang="sv-SE" dirty="0"/>
          </a:p>
        </p:txBody>
      </p:sp>
      <p:cxnSp>
        <p:nvCxnSpPr>
          <p:cNvPr id="8" name="Rak pilkoppling 7"/>
          <p:cNvCxnSpPr/>
          <p:nvPr/>
        </p:nvCxnSpPr>
        <p:spPr>
          <a:xfrm flipH="1" flipV="1">
            <a:off x="6063343" y="3831771"/>
            <a:ext cx="163286" cy="184625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48408721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sv-SE" dirty="0" smtClean="0"/>
              <a:t>GUI Prototypverktyg</a:t>
            </a:r>
            <a:endParaRPr lang="sv-SE" dirty="0"/>
          </a:p>
        </p:txBody>
      </p:sp>
      <p:sp>
        <p:nvSpPr>
          <p:cNvPr id="3" name="Platshållare för innehåll 2"/>
          <p:cNvSpPr>
            <a:spLocks noGrp="1"/>
          </p:cNvSpPr>
          <p:nvPr>
            <p:ph idx="1"/>
          </p:nvPr>
        </p:nvSpPr>
        <p:spPr>
          <a:xfrm>
            <a:off x="530087" y="1320800"/>
            <a:ext cx="8613911" cy="4753293"/>
          </a:xfrm>
        </p:spPr>
        <p:txBody>
          <a:bodyPr/>
          <a:lstStyle/>
          <a:p>
            <a:pPr fontAlgn="base"/>
            <a:r>
              <a:rPr lang="sv-SE" u="sng" dirty="0" err="1">
                <a:hlinkClick r:id="rId2"/>
              </a:rPr>
              <a:t>Balsamiq</a:t>
            </a:r>
            <a:r>
              <a:rPr lang="sv-SE" u="sng" dirty="0">
                <a:hlinkClick r:id="rId2"/>
              </a:rPr>
              <a:t> </a:t>
            </a:r>
            <a:r>
              <a:rPr lang="sv-SE" u="sng" dirty="0" err="1">
                <a:hlinkClick r:id="rId2"/>
              </a:rPr>
              <a:t>Mockups</a:t>
            </a:r>
            <a:r>
              <a:rPr lang="sv-SE" dirty="0"/>
              <a:t> (Kommersiell produkt, finns i demoversion)</a:t>
            </a:r>
          </a:p>
          <a:p>
            <a:pPr fontAlgn="base"/>
            <a:r>
              <a:rPr lang="sv-SE" u="sng" dirty="0" err="1">
                <a:hlinkClick r:id="rId3"/>
              </a:rPr>
              <a:t>Axure</a:t>
            </a:r>
            <a:r>
              <a:rPr lang="sv-SE" dirty="0"/>
              <a:t> (Kommersiell produkt)</a:t>
            </a:r>
          </a:p>
          <a:p>
            <a:pPr fontAlgn="base"/>
            <a:r>
              <a:rPr lang="sv-SE" u="sng" dirty="0" err="1" smtClean="0">
                <a:hlinkClick r:id="rId4"/>
              </a:rPr>
              <a:t>Invision</a:t>
            </a:r>
            <a:r>
              <a:rPr lang="sv-SE" u="sng" dirty="0" smtClean="0">
                <a:hlinkClick r:id="rId4"/>
              </a:rPr>
              <a:t> </a:t>
            </a:r>
            <a:r>
              <a:rPr lang="sv-SE" u="sng" dirty="0" err="1">
                <a:hlinkClick r:id="rId4"/>
              </a:rPr>
              <a:t>App</a:t>
            </a:r>
            <a:endParaRPr lang="sv-SE" dirty="0"/>
          </a:p>
          <a:p>
            <a:r>
              <a:rPr lang="sv-SE" dirty="0" smtClean="0"/>
              <a:t>Powerpoint</a:t>
            </a:r>
          </a:p>
          <a:p>
            <a:r>
              <a:rPr lang="sv-SE" dirty="0" smtClean="0"/>
              <a:t>Ritprogram</a:t>
            </a:r>
          </a:p>
          <a:p>
            <a:pPr marL="0" indent="0">
              <a:buNone/>
            </a:pPr>
            <a:r>
              <a:rPr lang="sv-SE" dirty="0" smtClean="0"/>
              <a:t/>
            </a:r>
            <a:br>
              <a:rPr lang="sv-SE" dirty="0" smtClean="0"/>
            </a:br>
            <a:r>
              <a:rPr lang="sv-SE" dirty="0" smtClean="0"/>
              <a:t>Handrita är ok!</a:t>
            </a:r>
            <a:endParaRPr lang="sv-SE" dirty="0"/>
          </a:p>
        </p:txBody>
      </p:sp>
      <p:pic>
        <p:nvPicPr>
          <p:cNvPr id="19458" name="Picture 2" descr="http://learnpact.com/wp-content/uploads/2013/12/axure-wf-1.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38311" y="2716696"/>
            <a:ext cx="6405690" cy="41413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118417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a:xfrm>
            <a:off x="629099" y="569956"/>
            <a:ext cx="8431773" cy="652145"/>
          </a:xfrm>
        </p:spPr>
        <p:txBody>
          <a:bodyPr/>
          <a:lstStyle/>
          <a:p>
            <a:r>
              <a:rPr lang="sv-SE" dirty="0" smtClean="0"/>
              <a:t>Utvecklingsverktyg för mobila </a:t>
            </a:r>
            <a:r>
              <a:rPr lang="sv-SE" dirty="0" err="1" smtClean="0"/>
              <a:t>appar</a:t>
            </a:r>
            <a:endParaRPr lang="sv-SE" dirty="0"/>
          </a:p>
        </p:txBody>
      </p:sp>
      <p:sp>
        <p:nvSpPr>
          <p:cNvPr id="3" name="Platshållare för innehåll 2"/>
          <p:cNvSpPr>
            <a:spLocks noGrp="1"/>
          </p:cNvSpPr>
          <p:nvPr>
            <p:ph idx="1"/>
          </p:nvPr>
        </p:nvSpPr>
        <p:spPr>
          <a:xfrm>
            <a:off x="629099" y="1111264"/>
            <a:ext cx="7912894" cy="4483832"/>
          </a:xfrm>
        </p:spPr>
        <p:txBody>
          <a:bodyPr/>
          <a:lstStyle/>
          <a:p>
            <a:r>
              <a:rPr lang="sv-SE" dirty="0" err="1" smtClean="0"/>
              <a:t>Low</a:t>
            </a:r>
            <a:r>
              <a:rPr lang="sv-SE" dirty="0" err="1"/>
              <a:t>-</a:t>
            </a:r>
            <a:r>
              <a:rPr lang="sv-SE" dirty="0" err="1" smtClean="0"/>
              <a:t>code</a:t>
            </a:r>
            <a:r>
              <a:rPr lang="sv-SE" dirty="0" smtClean="0"/>
              <a:t> eller no-</a:t>
            </a:r>
            <a:r>
              <a:rPr lang="sv-SE" dirty="0" err="1" smtClean="0"/>
              <a:t>code</a:t>
            </a:r>
            <a:r>
              <a:rPr lang="sv-SE" dirty="0" smtClean="0"/>
              <a:t>-verktyg</a:t>
            </a:r>
          </a:p>
          <a:p>
            <a:r>
              <a:rPr lang="sv-SE" dirty="0" smtClean="0"/>
              <a:t>Grafisk programmering</a:t>
            </a:r>
          </a:p>
          <a:p>
            <a:pPr lvl="1"/>
            <a:r>
              <a:rPr lang="sv-SE" b="1" dirty="0" err="1" smtClean="0"/>
              <a:t>App</a:t>
            </a:r>
            <a:r>
              <a:rPr lang="sv-SE" b="1" dirty="0" smtClean="0"/>
              <a:t> </a:t>
            </a:r>
            <a:r>
              <a:rPr lang="sv-SE" b="1" dirty="0" err="1" smtClean="0"/>
              <a:t>inventor</a:t>
            </a:r>
            <a:r>
              <a:rPr lang="sv-SE" b="1" dirty="0" smtClean="0"/>
              <a:t> </a:t>
            </a:r>
            <a:r>
              <a:rPr lang="sv-SE" b="1" dirty="0" smtClean="0"/>
              <a:t>2*</a:t>
            </a:r>
            <a:r>
              <a:rPr lang="sv-SE" dirty="0" smtClean="0"/>
              <a:t> (För Android)</a:t>
            </a:r>
          </a:p>
          <a:p>
            <a:pPr lvl="1"/>
            <a:r>
              <a:rPr lang="sv-SE" dirty="0" err="1" smtClean="0"/>
              <a:t>Applab</a:t>
            </a:r>
            <a:r>
              <a:rPr lang="sv-SE" dirty="0" smtClean="0"/>
              <a:t> (För Iphone)</a:t>
            </a:r>
            <a:endParaRPr lang="sv-SE" dirty="0" smtClean="0"/>
          </a:p>
          <a:p>
            <a:r>
              <a:rPr lang="sv-SE" dirty="0" err="1"/>
              <a:t>Python</a:t>
            </a:r>
            <a:r>
              <a:rPr lang="sv-SE" dirty="0"/>
              <a:t> </a:t>
            </a:r>
            <a:r>
              <a:rPr lang="sv-SE" dirty="0" err="1"/>
              <a:t>Flask</a:t>
            </a:r>
            <a:endParaRPr lang="sv-SE" dirty="0"/>
          </a:p>
          <a:p>
            <a:r>
              <a:rPr lang="sv-SE" dirty="0" smtClean="0"/>
              <a:t>HTML/</a:t>
            </a:r>
            <a:r>
              <a:rPr lang="sv-SE" dirty="0" err="1" smtClean="0"/>
              <a:t>Javascript</a:t>
            </a:r>
            <a:r>
              <a:rPr lang="sv-SE" dirty="0" smtClean="0"/>
              <a:t>-baserade </a:t>
            </a:r>
            <a:r>
              <a:rPr lang="sv-SE" dirty="0"/>
              <a:t>lösningar: (HTML5, CSS3 för layout, </a:t>
            </a:r>
            <a:r>
              <a:rPr lang="sv-SE" dirty="0" err="1"/>
              <a:t>Javascript</a:t>
            </a:r>
            <a:r>
              <a:rPr lang="sv-SE" dirty="0"/>
              <a:t> för program)</a:t>
            </a:r>
            <a:endParaRPr lang="sv-SE" dirty="0" smtClean="0"/>
          </a:p>
          <a:p>
            <a:pPr lvl="1"/>
            <a:r>
              <a:rPr lang="sv-SE" dirty="0" smtClean="0"/>
              <a:t>Apache Cordova-baserade lösningar, t.ex. </a:t>
            </a:r>
            <a:r>
              <a:rPr lang="sv-SE" dirty="0" err="1" smtClean="0"/>
              <a:t>Ionic</a:t>
            </a:r>
            <a:r>
              <a:rPr lang="sv-SE" dirty="0" smtClean="0"/>
              <a:t> eller </a:t>
            </a:r>
            <a:r>
              <a:rPr lang="sv-SE" dirty="0" err="1" smtClean="0"/>
              <a:t>EvoThings</a:t>
            </a:r>
            <a:endParaRPr lang="sv-SE" dirty="0" smtClean="0"/>
          </a:p>
          <a:p>
            <a:pPr lvl="1"/>
            <a:r>
              <a:rPr lang="sv-SE" dirty="0" err="1"/>
              <a:t>React</a:t>
            </a:r>
            <a:r>
              <a:rPr lang="sv-SE" dirty="0"/>
              <a:t> </a:t>
            </a:r>
            <a:r>
              <a:rPr lang="sv-SE" dirty="0" err="1"/>
              <a:t>Native</a:t>
            </a:r>
            <a:r>
              <a:rPr lang="sv-SE" dirty="0"/>
              <a:t> </a:t>
            </a:r>
            <a:r>
              <a:rPr lang="sv-SE" dirty="0" err="1"/>
              <a:t>javascript</a:t>
            </a:r>
            <a:r>
              <a:rPr lang="sv-SE" dirty="0"/>
              <a:t> </a:t>
            </a:r>
            <a:r>
              <a:rPr lang="sv-SE" dirty="0" err="1" smtClean="0"/>
              <a:t>framework</a:t>
            </a:r>
            <a:endParaRPr lang="sv-SE" dirty="0" smtClean="0"/>
          </a:p>
          <a:p>
            <a:r>
              <a:rPr lang="sv-SE" dirty="0" smtClean="0"/>
              <a:t>Android Studio* </a:t>
            </a:r>
            <a:r>
              <a:rPr lang="sv-SE" dirty="0"/>
              <a:t>(XML för layout, </a:t>
            </a:r>
            <a:r>
              <a:rPr lang="sv-SE" dirty="0" smtClean="0"/>
              <a:t>Java </a:t>
            </a:r>
            <a:r>
              <a:rPr lang="sv-SE" dirty="0"/>
              <a:t>för program</a:t>
            </a:r>
            <a:r>
              <a:rPr lang="sv-SE" dirty="0" smtClean="0"/>
              <a:t>)</a:t>
            </a:r>
          </a:p>
          <a:p>
            <a:r>
              <a:rPr lang="sv-SE" dirty="0" smtClean="0"/>
              <a:t>Google </a:t>
            </a:r>
            <a:r>
              <a:rPr lang="sv-SE" dirty="0" err="1" smtClean="0"/>
              <a:t>Firebase</a:t>
            </a:r>
            <a:r>
              <a:rPr lang="sv-SE" dirty="0" smtClean="0"/>
              <a:t>* (</a:t>
            </a:r>
            <a:r>
              <a:rPr lang="sv-SE" dirty="0" err="1" smtClean="0"/>
              <a:t>including</a:t>
            </a:r>
            <a:r>
              <a:rPr lang="sv-SE" dirty="0" smtClean="0"/>
              <a:t> back-end-as-a-service)</a:t>
            </a:r>
            <a:endParaRPr lang="sv-SE" dirty="0"/>
          </a:p>
          <a:p>
            <a:pPr marL="0" indent="0">
              <a:buNone/>
            </a:pPr>
            <a:r>
              <a:rPr lang="sv-SE" sz="1600" dirty="0" smtClean="0"/>
              <a:t>*		*) </a:t>
            </a:r>
            <a:r>
              <a:rPr lang="sv-SE" sz="1600" dirty="0" smtClean="0"/>
              <a:t>Bara för Android-</a:t>
            </a:r>
            <a:r>
              <a:rPr lang="sv-SE" sz="1600" dirty="0" err="1" smtClean="0"/>
              <a:t>appar</a:t>
            </a:r>
            <a:endParaRPr lang="sv-SE" sz="1600" dirty="0"/>
          </a:p>
        </p:txBody>
      </p:sp>
      <p:sp>
        <p:nvSpPr>
          <p:cNvPr id="4" name="textruta 3"/>
          <p:cNvSpPr txBox="1"/>
          <p:nvPr/>
        </p:nvSpPr>
        <p:spPr>
          <a:xfrm rot="398737">
            <a:off x="5435875" y="1877147"/>
            <a:ext cx="2916183" cy="646331"/>
          </a:xfrm>
          <a:prstGeom prst="rect">
            <a:avLst/>
          </a:prstGeom>
          <a:noFill/>
        </p:spPr>
        <p:txBody>
          <a:bodyPr wrap="none" rtlCol="0">
            <a:spAutoFit/>
          </a:bodyPr>
          <a:lstStyle/>
          <a:p>
            <a:r>
              <a:rPr lang="sv-SE" dirty="0" err="1"/>
              <a:t>Civ</a:t>
            </a:r>
            <a:r>
              <a:rPr lang="sv-SE" dirty="0"/>
              <a:t> Data </a:t>
            </a:r>
            <a:r>
              <a:rPr lang="sv-SE" dirty="0" smtClean="0"/>
              <a:t>gör </a:t>
            </a:r>
            <a:r>
              <a:rPr lang="sv-SE" dirty="0"/>
              <a:t>labb om bl.a.</a:t>
            </a:r>
            <a:br>
              <a:rPr lang="sv-SE" dirty="0"/>
            </a:br>
            <a:r>
              <a:rPr lang="sv-SE" dirty="0" err="1"/>
              <a:t>App</a:t>
            </a:r>
            <a:r>
              <a:rPr lang="sv-SE" dirty="0"/>
              <a:t> </a:t>
            </a:r>
            <a:r>
              <a:rPr lang="sv-SE" dirty="0" err="1"/>
              <a:t>Inventor</a:t>
            </a:r>
            <a:r>
              <a:rPr lang="sv-SE" dirty="0"/>
              <a:t> 2</a:t>
            </a:r>
            <a:endParaRPr lang="sv-SE" dirty="0"/>
          </a:p>
        </p:txBody>
      </p:sp>
    </p:spTree>
    <p:extLst>
      <p:ext uri="{BB962C8B-B14F-4D97-AF65-F5344CB8AC3E}">
        <p14:creationId xmlns:p14="http://schemas.microsoft.com/office/powerpoint/2010/main" val="2469855927"/>
      </p:ext>
    </p:extLst>
  </p:cSld>
  <p:clrMapOvr>
    <a:masterClrMapping/>
  </p:clrMapOvr>
  <p:timing>
    <p:tnLst>
      <p:par>
        <p:cTn id="1" dur="indefinite" restart="never" nodeType="tmRoot"/>
      </p:par>
    </p:tnLst>
  </p:timing>
</p:sld>
</file>

<file path=ppt/theme/theme1.xml><?xml version="1.0" encoding="utf-8"?>
<a:theme xmlns:a="http://schemas.openxmlformats.org/drawingml/2006/main" name="Miun 4.3">
  <a:themeElements>
    <a:clrScheme name="Mittuniversitetet">
      <a:dk1>
        <a:sysClr val="windowText" lastClr="000000"/>
      </a:dk1>
      <a:lt1>
        <a:sysClr val="window" lastClr="FFFFFF"/>
      </a:lt1>
      <a:dk2>
        <a:srgbClr val="44546A"/>
      </a:dk2>
      <a:lt2>
        <a:srgbClr val="E7E6E6"/>
      </a:lt2>
      <a:accent1>
        <a:srgbClr val="005CB9"/>
      </a:accent1>
      <a:accent2>
        <a:srgbClr val="00BFD6"/>
      </a:accent2>
      <a:accent3>
        <a:srgbClr val="007934"/>
      </a:accent3>
      <a:accent4>
        <a:srgbClr val="3FAE2A"/>
      </a:accent4>
      <a:accent5>
        <a:srgbClr val="706259"/>
      </a:accent5>
      <a:accent6>
        <a:srgbClr val="AEA299"/>
      </a:accent6>
      <a:hlink>
        <a:srgbClr val="0563C1"/>
      </a:hlink>
      <a:folHlink>
        <a:srgbClr val="954F72"/>
      </a:folHlink>
    </a:clrScheme>
    <a:fontScheme name="PP Mittuniversitete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iun 4.3.potx" id="{8F3FC1D8-8ABA-4065-817F-63B692C15C5D}" vid="{56A02F80-A189-4007-8E48-72E76F2AE832}"/>
    </a:ext>
  </a:extLst>
</a:theme>
</file>

<file path=ppt/theme/theme2.xml><?xml version="1.0" encoding="utf-8"?>
<a:theme xmlns:a="http://schemas.openxmlformats.org/drawingml/2006/main" name="Office-tema">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tema">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14392</TotalTime>
  <Words>2014</Words>
  <Application>Microsoft Office PowerPoint</Application>
  <PresentationFormat>Bildspel på skärmen (4:3)</PresentationFormat>
  <Paragraphs>370</Paragraphs>
  <Slides>68</Slides>
  <Notes>18</Notes>
  <HiddenSlides>0</HiddenSlides>
  <MMClips>0</MMClips>
  <ScaleCrop>false</ScaleCrop>
  <HeadingPairs>
    <vt:vector size="6" baseType="variant">
      <vt:variant>
        <vt:lpstr>Använt teckensnitt</vt:lpstr>
      </vt:variant>
      <vt:variant>
        <vt:i4>9</vt:i4>
      </vt:variant>
      <vt:variant>
        <vt:lpstr>Tema</vt:lpstr>
      </vt:variant>
      <vt:variant>
        <vt:i4>1</vt:i4>
      </vt:variant>
      <vt:variant>
        <vt:lpstr>Bildrubriker</vt:lpstr>
      </vt:variant>
      <vt:variant>
        <vt:i4>68</vt:i4>
      </vt:variant>
    </vt:vector>
  </HeadingPairs>
  <TitlesOfParts>
    <vt:vector size="78" baseType="lpstr">
      <vt:lpstr>MS PGothic</vt:lpstr>
      <vt:lpstr>MS PGothic</vt:lpstr>
      <vt:lpstr>Arial</vt:lpstr>
      <vt:lpstr>Calibri</vt:lpstr>
      <vt:lpstr>Comic Sans MS</vt:lpstr>
      <vt:lpstr>HelveticaNeueLT Std Lt</vt:lpstr>
      <vt:lpstr>Times</vt:lpstr>
      <vt:lpstr>Times New Roman</vt:lpstr>
      <vt:lpstr>Wingdings</vt:lpstr>
      <vt:lpstr>Miun 4.3</vt:lpstr>
      <vt:lpstr>Prototyputveckling och utvärdering av IT-system</vt:lpstr>
      <vt:lpstr>Disposition</vt:lpstr>
      <vt:lpstr>Din roll i utvecklingsteamet</vt:lpstr>
      <vt:lpstr>Vanliga verktyg för prototyputveckling</vt:lpstr>
      <vt:lpstr>Syfte med prototyper </vt:lpstr>
      <vt:lpstr>Mockup = Paper prototype</vt:lpstr>
      <vt:lpstr>Användartester och användbarhetstester tidigt</vt:lpstr>
      <vt:lpstr>GUI Prototypverktyg</vt:lpstr>
      <vt:lpstr>Utvecklingsverktyg för mobila appar</vt:lpstr>
      <vt:lpstr>MIT App inventor 2 - scratchliknande</vt:lpstr>
      <vt:lpstr>Android Studio</vt:lpstr>
      <vt:lpstr>EVO Things (Cordova-baserad)</vt:lpstr>
      <vt:lpstr>Inbyggnadssystem (enkortsdatorer)</vt:lpstr>
      <vt:lpstr>Utvecklingsmiljö för Arduino och ESP8266</vt:lpstr>
      <vt:lpstr>Kringutrustning till Arduino</vt:lpstr>
      <vt:lpstr>Micro:bit inbyggnadssystem</vt:lpstr>
      <vt:lpstr>Lego mindstorms-robotar</vt:lpstr>
      <vt:lpstr>NXT-G  – Grafiskt  program- merings- språk</vt:lpstr>
      <vt:lpstr>Trådlös kommunikation för  Internet of Things (IoT)</vt:lpstr>
      <vt:lpstr>PowerPoint-presentation</vt:lpstr>
      <vt:lpstr>Prototyputveckling inom elektronik</vt:lpstr>
      <vt:lpstr>Prototyputveckling inom elektronik</vt:lpstr>
      <vt:lpstr>Versionshantering med Github</vt:lpstr>
      <vt:lpstr>Versionshanteringsystem</vt:lpstr>
      <vt:lpstr>Vanliga system</vt:lpstr>
      <vt:lpstr>Git</vt:lpstr>
      <vt:lpstr>Git snapshots</vt:lpstr>
      <vt:lpstr>Versionshistorik</vt:lpstr>
      <vt:lpstr>Arbetsflöde</vt:lpstr>
      <vt:lpstr>PowerPoint-presentation</vt:lpstr>
      <vt:lpstr>PowerPoint-presentation</vt:lpstr>
      <vt:lpstr>Vanliga git-kommandon</vt:lpstr>
      <vt:lpstr>En fils olika status</vt:lpstr>
      <vt:lpstr>PowerPoint-presentation</vt:lpstr>
      <vt:lpstr>Git diff</vt:lpstr>
      <vt:lpstr>Contributions-diagram</vt:lpstr>
      <vt:lpstr>Fler verktyg för stora utvecklingsteam  </vt:lpstr>
      <vt:lpstr>Dokumentation</vt:lpstr>
      <vt:lpstr>UML (Universal Modelling language) Use case diagram</vt:lpstr>
      <vt:lpstr>UML Component Diagram (Blockschema)</vt:lpstr>
      <vt:lpstr>Storyboard</vt:lpstr>
      <vt:lpstr>Flödesschema (flow chart)</vt:lpstr>
      <vt:lpstr>UML Activity diagram (flow chart)</vt:lpstr>
      <vt:lpstr>Många andra UML-diagram är användbara</vt:lpstr>
      <vt:lpstr>Förstudie </vt:lpstr>
      <vt:lpstr>Test och utvärdering</vt:lpstr>
      <vt:lpstr>Test och utvärdering</vt:lpstr>
      <vt:lpstr>V-modellen för testdriven design</vt:lpstr>
      <vt:lpstr>Analys av etiska aspekter i IT-projekt</vt:lpstr>
      <vt:lpstr>UKÄ:s etikkrav</vt:lpstr>
      <vt:lpstr>PowerPoint-presentation</vt:lpstr>
      <vt:lpstr>Finns det rätta och felaktiga svar? </vt:lpstr>
      <vt:lpstr>Etik, moral och juridik</vt:lpstr>
      <vt:lpstr>Yrkesetik</vt:lpstr>
      <vt:lpstr>Exempel på yrkesetiska koder</vt:lpstr>
      <vt:lpstr>Varför finns yrkesetik?</vt:lpstr>
      <vt:lpstr>Whistle-blowing</vt:lpstr>
      <vt:lpstr>Sveriges Ingenjörer - Hederskodex</vt:lpstr>
      <vt:lpstr>Forts…</vt:lpstr>
      <vt:lpstr>Etiska regler för datafolk</vt:lpstr>
      <vt:lpstr>Etiska regler för datafolk (forts.)</vt:lpstr>
      <vt:lpstr>Företags värdegrundsarbete</vt:lpstr>
      <vt:lpstr>”Don’t be evil”</vt:lpstr>
      <vt:lpstr>”Don’t be evil”</vt:lpstr>
      <vt:lpstr>Exemplet Google</vt:lpstr>
      <vt:lpstr>Var passar etikdiskussioner i tekniska rapporter?</vt:lpstr>
      <vt:lpstr>Bena systematiskt upp etiska dilemman, t.ex. genom matriser</vt:lpstr>
      <vt:lpstr>Diskussion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PowerPoint-presentation</dc:title>
  <dc:creator>Jesper Ek</dc:creator>
  <cp:lastModifiedBy>Eriksson, Magnus</cp:lastModifiedBy>
  <cp:revision>324</cp:revision>
  <cp:lastPrinted>2015-08-18T06:44:24Z</cp:lastPrinted>
  <dcterms:created xsi:type="dcterms:W3CDTF">2015-04-23T14:32:50Z</dcterms:created>
  <dcterms:modified xsi:type="dcterms:W3CDTF">2022-02-09T18:00:34Z</dcterms:modified>
</cp:coreProperties>
</file>